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5"/>
  </p:notesMasterIdLst>
  <p:sldIdLst>
    <p:sldId id="284" r:id="rId2"/>
    <p:sldId id="263" r:id="rId3"/>
    <p:sldId id="258" r:id="rId4"/>
    <p:sldId id="290" r:id="rId5"/>
    <p:sldId id="259" r:id="rId6"/>
    <p:sldId id="291" r:id="rId7"/>
    <p:sldId id="260" r:id="rId8"/>
    <p:sldId id="294" r:id="rId9"/>
    <p:sldId id="261" r:id="rId10"/>
    <p:sldId id="304" r:id="rId11"/>
    <p:sldId id="262" r:id="rId12"/>
    <p:sldId id="303" r:id="rId13"/>
    <p:sldId id="264" r:id="rId14"/>
    <p:sldId id="302" r:id="rId15"/>
    <p:sldId id="265" r:id="rId16"/>
    <p:sldId id="301" r:id="rId17"/>
    <p:sldId id="266" r:id="rId18"/>
    <p:sldId id="300" r:id="rId19"/>
    <p:sldId id="267" r:id="rId20"/>
    <p:sldId id="299" r:id="rId21"/>
    <p:sldId id="268" r:id="rId22"/>
    <p:sldId id="298" r:id="rId23"/>
    <p:sldId id="269" r:id="rId24"/>
    <p:sldId id="297" r:id="rId25"/>
    <p:sldId id="270" r:id="rId26"/>
    <p:sldId id="296" r:id="rId27"/>
    <p:sldId id="271" r:id="rId28"/>
    <p:sldId id="295" r:id="rId29"/>
    <p:sldId id="272" r:id="rId30"/>
    <p:sldId id="292" r:id="rId31"/>
    <p:sldId id="273" r:id="rId32"/>
    <p:sldId id="305" r:id="rId33"/>
    <p:sldId id="274" r:id="rId34"/>
    <p:sldId id="319" r:id="rId35"/>
    <p:sldId id="275" r:id="rId36"/>
    <p:sldId id="318" r:id="rId37"/>
    <p:sldId id="276" r:id="rId38"/>
    <p:sldId id="317" r:id="rId39"/>
    <p:sldId id="277" r:id="rId40"/>
    <p:sldId id="316" r:id="rId41"/>
    <p:sldId id="278" r:id="rId42"/>
    <p:sldId id="315" r:id="rId43"/>
    <p:sldId id="279" r:id="rId44"/>
    <p:sldId id="314" r:id="rId45"/>
    <p:sldId id="280" r:id="rId46"/>
    <p:sldId id="313" r:id="rId47"/>
    <p:sldId id="281" r:id="rId48"/>
    <p:sldId id="312" r:id="rId49"/>
    <p:sldId id="282" r:id="rId50"/>
    <p:sldId id="311" r:id="rId51"/>
    <p:sldId id="283" r:id="rId52"/>
    <p:sldId id="310" r:id="rId53"/>
    <p:sldId id="285" r:id="rId54"/>
    <p:sldId id="309" r:id="rId55"/>
    <p:sldId id="287" r:id="rId56"/>
    <p:sldId id="308" r:id="rId57"/>
    <p:sldId id="288" r:id="rId58"/>
    <p:sldId id="307" r:id="rId59"/>
    <p:sldId id="286" r:id="rId60"/>
    <p:sldId id="306" r:id="rId61"/>
    <p:sldId id="289" r:id="rId62"/>
    <p:sldId id="320" r:id="rId63"/>
    <p:sldId id="321" r:id="rId6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66FF"/>
    <a:srgbClr val="CC66FF"/>
    <a:srgbClr val="99FF99"/>
    <a:srgbClr val="FF4747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4660"/>
  </p:normalViewPr>
  <p:slideViewPr>
    <p:cSldViewPr>
      <p:cViewPr>
        <p:scale>
          <a:sx n="100" d="100"/>
          <a:sy n="100" d="100"/>
        </p:scale>
        <p:origin x="-1998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D620B-D303-4EA4-A593-537FDCCC566F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BE855-1700-477F-875F-55ED9375C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31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48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39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717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39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477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39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817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39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009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39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059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2758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39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6811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390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152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390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1801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390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057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390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055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7890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390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0836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390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0916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390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3381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390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7196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390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845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390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390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3212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390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5665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390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756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390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0706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390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856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7365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390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5046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390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5665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3901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5665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3901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5665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3901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566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3901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3901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5665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3901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112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03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39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855-1700-477F-875F-55ED9375C6D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073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0FF46C-78E8-4DCA-BAD5-8E0D10557772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D3E65E-E367-40BA-83E9-429D008B85B9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F46C-78E8-4DCA-BAD5-8E0D10557772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E65E-E367-40BA-83E9-429D008B85B9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F46C-78E8-4DCA-BAD5-8E0D10557772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E65E-E367-40BA-83E9-429D008B85B9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F46C-78E8-4DCA-BAD5-8E0D10557772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E65E-E367-40BA-83E9-429D008B85B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F46C-78E8-4DCA-BAD5-8E0D10557772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E65E-E367-40BA-83E9-429D008B85B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F46C-78E8-4DCA-BAD5-8E0D10557772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E65E-E367-40BA-83E9-429D008B85B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F46C-78E8-4DCA-BAD5-8E0D10557772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E65E-E367-40BA-83E9-429D008B85B9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F46C-78E8-4DCA-BAD5-8E0D10557772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E65E-E367-40BA-83E9-429D008B85B9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F46C-78E8-4DCA-BAD5-8E0D10557772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E65E-E367-40BA-83E9-429D008B85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F46C-78E8-4DCA-BAD5-8E0D10557772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E65E-E367-40BA-83E9-429D008B85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F46C-78E8-4DCA-BAD5-8E0D10557772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E65E-E367-40BA-83E9-429D008B85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B0FF46C-78E8-4DCA-BAD5-8E0D10557772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8D3E65E-E367-40BA-83E9-429D008B85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3.xml"/><Relationship Id="rId18" Type="http://schemas.openxmlformats.org/officeDocument/2006/relationships/slide" Target="slide33.xml"/><Relationship Id="rId26" Type="http://schemas.openxmlformats.org/officeDocument/2006/relationships/slide" Target="slide49.xml"/><Relationship Id="rId3" Type="http://schemas.openxmlformats.org/officeDocument/2006/relationships/slide" Target="slide3.xml"/><Relationship Id="rId21" Type="http://schemas.openxmlformats.org/officeDocument/2006/relationships/slide" Target="slide39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17" Type="http://schemas.openxmlformats.org/officeDocument/2006/relationships/slide" Target="slide31.xml"/><Relationship Id="rId25" Type="http://schemas.openxmlformats.org/officeDocument/2006/relationships/slide" Target="slide47.xml"/><Relationship Id="rId2" Type="http://schemas.openxmlformats.org/officeDocument/2006/relationships/notesSlide" Target="../notesSlides/notesSlide2.xml"/><Relationship Id="rId16" Type="http://schemas.openxmlformats.org/officeDocument/2006/relationships/slide" Target="slide29.xml"/><Relationship Id="rId20" Type="http://schemas.openxmlformats.org/officeDocument/2006/relationships/slide" Target="slide37.xml"/><Relationship Id="rId29" Type="http://schemas.openxmlformats.org/officeDocument/2006/relationships/slide" Target="slide5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24" Type="http://schemas.openxmlformats.org/officeDocument/2006/relationships/slide" Target="slide45.xml"/><Relationship Id="rId32" Type="http://schemas.openxmlformats.org/officeDocument/2006/relationships/slide" Target="slide61.xml"/><Relationship Id="rId5" Type="http://schemas.openxmlformats.org/officeDocument/2006/relationships/slide" Target="slide7.xml"/><Relationship Id="rId15" Type="http://schemas.openxmlformats.org/officeDocument/2006/relationships/slide" Target="slide27.xml"/><Relationship Id="rId23" Type="http://schemas.openxmlformats.org/officeDocument/2006/relationships/slide" Target="slide43.xml"/><Relationship Id="rId28" Type="http://schemas.openxmlformats.org/officeDocument/2006/relationships/slide" Target="slide53.xml"/><Relationship Id="rId10" Type="http://schemas.openxmlformats.org/officeDocument/2006/relationships/slide" Target="slide17.xml"/><Relationship Id="rId19" Type="http://schemas.openxmlformats.org/officeDocument/2006/relationships/slide" Target="slide35.xml"/><Relationship Id="rId31" Type="http://schemas.openxmlformats.org/officeDocument/2006/relationships/slide" Target="slide59.xml"/><Relationship Id="rId4" Type="http://schemas.openxmlformats.org/officeDocument/2006/relationships/slide" Target="slide5.xml"/><Relationship Id="rId9" Type="http://schemas.openxmlformats.org/officeDocument/2006/relationships/slide" Target="slide15.xml"/><Relationship Id="rId14" Type="http://schemas.openxmlformats.org/officeDocument/2006/relationships/slide" Target="slide25.xml"/><Relationship Id="rId22" Type="http://schemas.openxmlformats.org/officeDocument/2006/relationships/slide" Target="slide41.xml"/><Relationship Id="rId27" Type="http://schemas.openxmlformats.org/officeDocument/2006/relationships/slide" Target="slide51.xml"/><Relationship Id="rId30" Type="http://schemas.openxmlformats.org/officeDocument/2006/relationships/slide" Target="slide5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54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6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66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54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gif"/><Relationship Id="rId4" Type="http://schemas.openxmlformats.org/officeDocument/2006/relationships/slide" Target="slide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slide" Target="slide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slide" Target="slide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rep24.ru/repuimages/9569/ad_24442_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18" y="260648"/>
            <a:ext cx="8640960" cy="640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620688"/>
            <a:ext cx="6192688" cy="13681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QUIZ</a:t>
            </a:r>
            <a:br>
              <a:rPr lang="en-US" sz="40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0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EUROPE IN BREAF</a:t>
            </a:r>
            <a:endParaRPr lang="ru-RU" sz="40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1" y="6093296"/>
            <a:ext cx="734481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>Презентацию выполнила учитель английского языка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> ГБОУ гимназии №293 Ундруль Наталья Олеговна,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>г.Санкт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>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285285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07704" y="260648"/>
            <a:ext cx="5299136" cy="51077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KNOWLEDGE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96527" y="1244079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28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260648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http://pic1.dbw.cn/0/00/85/78/857879_4062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677" y="2191122"/>
            <a:ext cx="513718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4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0648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50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07704" y="260648"/>
            <a:ext cx="5299136" cy="5107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KNOWLEDGE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470527"/>
            <a:ext cx="78540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Name the European country where the Nobel Peace Prize is awarded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: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Norway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France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Sweden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Denmark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3" name="Picture 3" descr="C:\Users\Ulia\Pictures\наташа\Рисунок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652" y="2636912"/>
            <a:ext cx="4462463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04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07704" y="260648"/>
            <a:ext cx="5299136" cy="51077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KNOWLEDGE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0746" y="1030089"/>
            <a:ext cx="720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/>
              <a:t>Norway </a:t>
            </a:r>
            <a:endParaRPr lang="ru-RU" sz="2800" b="1" dirty="0" smtClean="0"/>
          </a:p>
          <a:p>
            <a:pPr lvl="0" algn="ctr"/>
            <a:r>
              <a:rPr lang="en-US" sz="2800" dirty="0" smtClean="0"/>
              <a:t>The </a:t>
            </a:r>
            <a:r>
              <a:rPr lang="en-US" sz="2800" dirty="0"/>
              <a:t>Nobel Peace Prize is awarded in </a:t>
            </a:r>
            <a:r>
              <a:rPr lang="en-US" sz="2800" dirty="0" smtClean="0"/>
              <a:t>Oslo</a:t>
            </a:r>
            <a:r>
              <a:rPr lang="ru-RU" sz="2800" dirty="0" smtClean="0"/>
              <a:t>,</a:t>
            </a:r>
            <a:r>
              <a:rPr lang="en-US" sz="2800" dirty="0" smtClean="0"/>
              <a:t> </a:t>
            </a:r>
            <a:r>
              <a:rPr lang="en-US" sz="2800" dirty="0"/>
              <a:t>the capital of Norway</a:t>
            </a:r>
            <a:r>
              <a:rPr lang="en-US" sz="2800" b="1" dirty="0" smtClean="0"/>
              <a:t>    </a:t>
            </a:r>
            <a:endParaRPr lang="ru-RU" sz="28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23528" y="260648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r>
              <a:rPr lang="en-US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http://zarubezh.rozvitok.org/wp-content/uploads/2012/10/norway-alesund-1024x6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092" y="2603498"/>
            <a:ext cx="5588748" cy="370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thumb/d/d9/Flag_of_Norway.svg/1280px-Flag_of_Norway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928" y="609891"/>
            <a:ext cx="1019871" cy="74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44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915816" y="260648"/>
            <a:ext cx="3502771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CULTURE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519" y="249139"/>
            <a:ext cx="13035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10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140" y="1484784"/>
            <a:ext cx="62646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Name the European museum  where visitors can see the painting  “Mona Lisa” by Leonardo da Vinci: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The Louvre Museum  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The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Hermitage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Old Masters Picture Gallery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The National Picture Gallery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7" name="Picture 3" descr="C:\Users\Ulia\Pictures\наташа\Рисунок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456" y="2204864"/>
            <a:ext cx="2530475" cy="33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85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15816" y="260648"/>
            <a:ext cx="3502771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CULTURE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6600" y="1460977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/>
              <a:t>The </a:t>
            </a:r>
            <a:r>
              <a:rPr lang="en-US" sz="2800" b="1" dirty="0"/>
              <a:t>famous painting “Mona Lisa” is in the Louvre  Museum in </a:t>
            </a:r>
            <a:r>
              <a:rPr lang="en-US" sz="2800" b="1" dirty="0" smtClean="0"/>
              <a:t>Paris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http://edemvparis.com/wp-content/uploads/2014/03/1_956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08" y="2564904"/>
            <a:ext cx="810089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load.wikimedia.org/wikipedia/commons/thumb/c/c3/Flag_of_France.svg/1280px-Flag_of_France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783" y="570305"/>
            <a:ext cx="900599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6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519" y="249139"/>
            <a:ext cx="13035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20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15816" y="260648"/>
            <a:ext cx="3502771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CULTURE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412776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Where is the Colosseum situated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?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In London, England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In Berlin, Germany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In Italy, Rome    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In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Madrid, Spain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1" name="Picture 3" descr="C:\Users\Ulia\Pictures\наташа\Рисунок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2564904"/>
            <a:ext cx="4462463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43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15816" y="260648"/>
            <a:ext cx="3502771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CULTURE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1454" y="1268760"/>
            <a:ext cx="76918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/>
              <a:t>The </a:t>
            </a:r>
            <a:r>
              <a:rPr lang="en-US" sz="2800" b="1" dirty="0"/>
              <a:t>largest amphitheatre in the world is in Rome the capital of </a:t>
            </a:r>
            <a:r>
              <a:rPr lang="en-US" sz="2800" b="1" dirty="0" smtClean="0"/>
              <a:t>Italy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http://ancientrome.ru/art/artwork/arch/rom/rome/amphitheatrum-flavium/amph-fla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345" y="2366020"/>
            <a:ext cx="5858637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facts-world.ru/wp-content/uploads/2014/05/italy-fla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982" y="493377"/>
            <a:ext cx="1102304" cy="73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85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519" y="249139"/>
            <a:ext cx="13035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30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15816" y="260648"/>
            <a:ext cx="3502771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CULTURE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556792"/>
            <a:ext cx="7920880" cy="3357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Name the  European country where the waltz was first introduced: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Russia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France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Hungary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Austria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7" name="Picture 5" descr="C:\Users\Ulia\Pictures\наташа\Рисунок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15" y="2623195"/>
            <a:ext cx="4584700" cy="307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87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15816" y="260648"/>
            <a:ext cx="3502771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CULTURE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5017" y="1268760"/>
            <a:ext cx="76918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/>
              <a:t>Austria</a:t>
            </a:r>
            <a:r>
              <a:rPr lang="en-US" sz="2800" dirty="0"/>
              <a:t>  </a:t>
            </a:r>
          </a:p>
          <a:p>
            <a:pPr lvl="0" algn="ctr"/>
            <a:r>
              <a:rPr lang="en-US" sz="2800" dirty="0" smtClean="0"/>
              <a:t>The waltz became fashionable in Vienna around the 1780s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 descr="http://profidance.ru/uploads/posts/2012-10/1350577110_venskii-v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42" y="2687538"/>
            <a:ext cx="7143750" cy="3333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upload.wikimedia.org/wikipedia/commons/thumb/4/41/Flag_of_Austria.svg/1280px-Flag_of_Austr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92" y="724246"/>
            <a:ext cx="1078569" cy="71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51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519" y="249139"/>
            <a:ext cx="13035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40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15816" y="260648"/>
            <a:ext cx="3502771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CULTURE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9815" y="1484784"/>
            <a:ext cx="79798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Name the European country where the polka originated</a:t>
            </a:r>
            <a:r>
              <a:rPr lang="en-US" sz="2400" b="1" dirty="0" smtClean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: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252525"/>
              </a:buClr>
              <a:buFont typeface="+mj-lt"/>
              <a:buAutoNum type="alphaLcParenR"/>
            </a:pPr>
            <a:r>
              <a:rPr lang="en-US" sz="2400" dirty="0">
                <a:solidFill>
                  <a:srgbClr val="252525"/>
                </a:solidFill>
                <a:latin typeface="Times New Roman"/>
                <a:ea typeface="Calibri"/>
                <a:cs typeface="Times New Roman"/>
              </a:rPr>
              <a:t>Czech Republic   </a:t>
            </a:r>
            <a:endParaRPr lang="en-US" sz="2400" dirty="0" smtClean="0">
              <a:solidFill>
                <a:srgbClr val="252525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252525"/>
              </a:buClr>
              <a:buFont typeface="+mj-lt"/>
              <a:buAutoNum type="alphaLcParenR"/>
            </a:pPr>
            <a:r>
              <a:rPr lang="en-US" sz="2400" dirty="0" smtClean="0">
                <a:solidFill>
                  <a:srgbClr val="252525"/>
                </a:solidFill>
                <a:latin typeface="Times New Roman"/>
                <a:ea typeface="Calibri"/>
                <a:cs typeface="Times New Roman"/>
              </a:rPr>
              <a:t>Poland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252525"/>
              </a:buClr>
              <a:buFont typeface="+mj-lt"/>
              <a:buAutoNum type="alphaLcParenR"/>
            </a:pPr>
            <a:r>
              <a:rPr lang="en-US" sz="2400" dirty="0">
                <a:solidFill>
                  <a:srgbClr val="252525"/>
                </a:solidFill>
                <a:latin typeface="Times New Roman"/>
                <a:ea typeface="Calibri"/>
                <a:cs typeface="Times New Roman"/>
              </a:rPr>
              <a:t>Slovakia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Clr>
                <a:srgbClr val="252525"/>
              </a:buClr>
              <a:buFont typeface="+mj-lt"/>
              <a:buAutoNum type="alphaLcParenR"/>
            </a:pPr>
            <a:r>
              <a:rPr lang="en-US" sz="2400" dirty="0">
                <a:solidFill>
                  <a:srgbClr val="252525"/>
                </a:solidFill>
                <a:latin typeface="Times New Roman"/>
                <a:ea typeface="Calibri"/>
                <a:cs typeface="Times New Roman"/>
              </a:rPr>
              <a:t>Switzerland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9" name="Picture 3" descr="C:\Users\Ulia\Pictures\наташа\Рисунок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2453178" cy="299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82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712198"/>
              </p:ext>
            </p:extLst>
          </p:nvPr>
        </p:nvGraphicFramePr>
        <p:xfrm>
          <a:off x="251520" y="1412776"/>
          <a:ext cx="8568953" cy="5256584"/>
        </p:xfrm>
        <a:graphic>
          <a:graphicData uri="http://schemas.openxmlformats.org/drawingml/2006/table">
            <a:tbl>
              <a:tblPr firstRow="1" bandRow="1"/>
              <a:tblGrid>
                <a:gridCol w="2448273"/>
                <a:gridCol w="1224136"/>
                <a:gridCol w="1224136"/>
                <a:gridCol w="1224136"/>
                <a:gridCol w="1224136"/>
                <a:gridCol w="1224136"/>
              </a:tblGrid>
              <a:tr h="997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KNOWLEDGE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104" marR="82104" marT="41052" marB="410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3" action="ppaction://hlinksldjump"/>
                        </a:rPr>
                        <a:t>1</a:t>
                      </a:r>
                      <a:r>
                        <a:rPr lang="en-US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3" action="ppaction://hlinksldjump"/>
                        </a:rPr>
                        <a:t>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04" marR="82104" marT="41052" marB="410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4" action="ppaction://hlinksldjump"/>
                        </a:rPr>
                        <a:t>2</a:t>
                      </a:r>
                      <a:r>
                        <a:rPr lang="en-US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4" action="ppaction://hlinksldjump"/>
                        </a:rPr>
                        <a:t>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04" marR="82104" marT="41052" marB="410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5" action="ppaction://hlinksldjump"/>
                        </a:rPr>
                        <a:t>3</a:t>
                      </a:r>
                      <a:r>
                        <a:rPr lang="en-US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5" action="ppaction://hlinksldjump"/>
                        </a:rPr>
                        <a:t>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04" marR="82104" marT="41052" marB="410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6" action="ppaction://hlinksldjump"/>
                        </a:rPr>
                        <a:t>4</a:t>
                      </a:r>
                      <a:r>
                        <a:rPr lang="en-US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6" action="ppaction://hlinksldjump"/>
                        </a:rPr>
                        <a:t>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04" marR="82104" marT="41052" marB="410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7" action="ppaction://hlinksldjump"/>
                        </a:rPr>
                        <a:t>5</a:t>
                      </a:r>
                      <a:r>
                        <a:rPr lang="en-US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7" action="ppaction://hlinksldjump"/>
                        </a:rPr>
                        <a:t>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04" marR="82104" marT="41052" marB="410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EUROPEAN CULTURE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104" marR="82104" marT="41052" marB="410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8" action="ppaction://hlinksldjump"/>
                        </a:rPr>
                        <a:t>1</a:t>
                      </a:r>
                      <a:r>
                        <a:rPr lang="en-US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8" action="ppaction://hlinksldjump"/>
                        </a:rPr>
                        <a:t>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04" marR="82104" marT="41052" marB="410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9" action="ppaction://hlinksldjump"/>
                        </a:rPr>
                        <a:t>2</a:t>
                      </a:r>
                      <a:r>
                        <a:rPr lang="en-US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9" action="ppaction://hlinksldjump"/>
                        </a:rPr>
                        <a:t>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04" marR="82104" marT="41052" marB="410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10" action="ppaction://hlinksldjump"/>
                        </a:rPr>
                        <a:t>3</a:t>
                      </a:r>
                      <a:r>
                        <a:rPr lang="en-US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10" action="ppaction://hlinksldjump"/>
                        </a:rPr>
                        <a:t>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04" marR="82104" marT="41052" marB="410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11" action="ppaction://hlinksldjump"/>
                        </a:rPr>
                        <a:t>4</a:t>
                      </a:r>
                      <a:r>
                        <a:rPr lang="en-US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11" action="ppaction://hlinksldjump"/>
                        </a:rPr>
                        <a:t>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04" marR="82104" marT="41052" marB="410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12" action="ppaction://hlinksldjump"/>
                        </a:rPr>
                        <a:t>5</a:t>
                      </a:r>
                      <a:r>
                        <a:rPr lang="en-US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12" action="ppaction://hlinksldjump"/>
                        </a:rPr>
                        <a:t>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04" marR="82104" marT="41052" marB="410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ABC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104" marR="82104" marT="41052" marB="410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13" action="ppaction://hlinksldjump"/>
                        </a:rPr>
                        <a:t>1</a:t>
                      </a:r>
                      <a:r>
                        <a:rPr lang="en-US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13" action="ppaction://hlinksldjump"/>
                        </a:rPr>
                        <a:t>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04" marR="82104" marT="41052" marB="410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14" action="ppaction://hlinksldjump"/>
                        </a:rPr>
                        <a:t>2</a:t>
                      </a:r>
                      <a:r>
                        <a:rPr lang="en-US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14" action="ppaction://hlinksldjump"/>
                        </a:rPr>
                        <a:t>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04" marR="82104" marT="41052" marB="410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15" action="ppaction://hlinksldjump"/>
                        </a:rPr>
                        <a:t>3</a:t>
                      </a:r>
                      <a:r>
                        <a:rPr lang="en-US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15" action="ppaction://hlinksldjump"/>
                        </a:rPr>
                        <a:t>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04" marR="82104" marT="41052" marB="410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16" action="ppaction://hlinksldjump"/>
                        </a:rPr>
                        <a:t>4</a:t>
                      </a:r>
                      <a:r>
                        <a:rPr lang="en-US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16" action="ppaction://hlinksldjump"/>
                        </a:rPr>
                        <a:t>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04" marR="82104" marT="41052" marB="410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17" action="ppaction://hlinksldjump"/>
                        </a:rPr>
                        <a:t>5</a:t>
                      </a:r>
                      <a:r>
                        <a:rPr lang="en-US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17" action="ppaction://hlinksldjump"/>
                        </a:rPr>
                        <a:t>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04" marR="82104" marT="41052" marB="410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4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BOOKS AND WRITERS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104" marR="82104" marT="41052" marB="410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18" action="ppaction://hlinksldjump"/>
                        </a:rPr>
                        <a:t>1</a:t>
                      </a:r>
                      <a:r>
                        <a:rPr lang="en-US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18" action="ppaction://hlinksldjump"/>
                        </a:rPr>
                        <a:t>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04" marR="82104" marT="41052" marB="410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19" action="ppaction://hlinksldjump"/>
                        </a:rPr>
                        <a:t>2</a:t>
                      </a:r>
                      <a:r>
                        <a:rPr lang="en-US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19" action="ppaction://hlinksldjump"/>
                        </a:rPr>
                        <a:t>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04" marR="82104" marT="41052" marB="410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20" action="ppaction://hlinksldjump"/>
                        </a:rPr>
                        <a:t>3</a:t>
                      </a:r>
                      <a:r>
                        <a:rPr lang="en-US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20" action="ppaction://hlinksldjump"/>
                        </a:rPr>
                        <a:t>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04" marR="82104" marT="41052" marB="410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21" action="ppaction://hlinksldjump"/>
                        </a:rPr>
                        <a:t>4</a:t>
                      </a:r>
                      <a:r>
                        <a:rPr lang="en-US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21" action="ppaction://hlinksldjump"/>
                        </a:rPr>
                        <a:t>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04" marR="82104" marT="41052" marB="410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22" action="ppaction://hlinksldjump"/>
                        </a:rPr>
                        <a:t>5</a:t>
                      </a:r>
                      <a:r>
                        <a:rPr lang="en-US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22" action="ppaction://hlinksldjump"/>
                        </a:rPr>
                        <a:t>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04" marR="82104" marT="41052" marB="410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41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EUROPEAN LANGUAGES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104" marR="82104" marT="41052" marB="410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23" action="ppaction://hlinksldjump"/>
                        </a:rPr>
                        <a:t>1</a:t>
                      </a:r>
                      <a:r>
                        <a:rPr lang="en-US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23" action="ppaction://hlinksldjump"/>
                        </a:rPr>
                        <a:t>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04" marR="82104" marT="41052" marB="410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24" action="ppaction://hlinksldjump"/>
                        </a:rPr>
                        <a:t>2</a:t>
                      </a:r>
                      <a:r>
                        <a:rPr lang="en-US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24" action="ppaction://hlinksldjump"/>
                        </a:rPr>
                        <a:t>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04" marR="82104" marT="41052" marB="410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25" action="ppaction://hlinksldjump"/>
                        </a:rPr>
                        <a:t>3</a:t>
                      </a:r>
                      <a:r>
                        <a:rPr lang="en-US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25" action="ppaction://hlinksldjump"/>
                        </a:rPr>
                        <a:t>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04" marR="82104" marT="41052" marB="410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26" action="ppaction://hlinksldjump"/>
                        </a:rPr>
                        <a:t>4</a:t>
                      </a:r>
                      <a:r>
                        <a:rPr lang="en-US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26" action="ppaction://hlinksldjump"/>
                        </a:rPr>
                        <a:t>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04" marR="82104" marT="41052" marB="410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27" action="ppaction://hlinksldjump"/>
                        </a:rPr>
                        <a:t>5</a:t>
                      </a:r>
                      <a:r>
                        <a:rPr lang="en-US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27" action="ppaction://hlinksldjump"/>
                        </a:rPr>
                        <a:t>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04" marR="82104" marT="41052" marB="410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4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WORLD OF WORDS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104" marR="82104" marT="41052" marB="410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28" action="ppaction://hlinksldjump"/>
                        </a:rPr>
                        <a:t>1</a:t>
                      </a:r>
                      <a:r>
                        <a:rPr lang="en-US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28" action="ppaction://hlinksldjump"/>
                        </a:rPr>
                        <a:t>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04" marR="82104" marT="41052" marB="410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29" action="ppaction://hlinksldjump"/>
                        </a:rPr>
                        <a:t>2</a:t>
                      </a:r>
                      <a:r>
                        <a:rPr lang="en-US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29" action="ppaction://hlinksldjump"/>
                        </a:rPr>
                        <a:t>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04" marR="82104" marT="41052" marB="410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30" action="ppaction://hlinksldjump"/>
                        </a:rPr>
                        <a:t>3</a:t>
                      </a:r>
                      <a:r>
                        <a:rPr lang="en-US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30" action="ppaction://hlinksldjump"/>
                        </a:rPr>
                        <a:t>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04" marR="82104" marT="41052" marB="410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31" action="ppaction://hlinksldjump"/>
                        </a:rPr>
                        <a:t>4</a:t>
                      </a:r>
                      <a:r>
                        <a:rPr lang="en-US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31" action="ppaction://hlinksldjump"/>
                        </a:rPr>
                        <a:t>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04" marR="82104" marT="41052" marB="410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32" action="ppaction://hlinksldjump"/>
                        </a:rPr>
                        <a:t>5</a:t>
                      </a:r>
                      <a:r>
                        <a:rPr lang="en-US" sz="3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/>
                          <a:ea typeface="Times New Roman"/>
                          <a:cs typeface="Arial"/>
                          <a:hlinkClick r:id="rId32" action="ppaction://hlinksldjump"/>
                        </a:rPr>
                        <a:t>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04" marR="82104" marT="41052" marB="410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33265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EUROPE IN BREAF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2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15816" y="260648"/>
            <a:ext cx="3502771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CULTURE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3893" y="1124744"/>
            <a:ext cx="76597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/>
              <a:t>Czech Republic   </a:t>
            </a:r>
            <a:endParaRPr lang="ru-RU" sz="2800" b="1" dirty="0" smtClean="0"/>
          </a:p>
          <a:p>
            <a:pPr lvl="0" algn="ctr"/>
            <a:r>
              <a:rPr lang="en-US" sz="2800" dirty="0" smtClean="0"/>
              <a:t>The </a:t>
            </a:r>
            <a:r>
              <a:rPr lang="en-US" sz="2800" dirty="0"/>
              <a:t>dance originated in the middle of the 19th century in </a:t>
            </a:r>
            <a:r>
              <a:rPr lang="en-US" sz="2800" dirty="0" smtClean="0"/>
              <a:t>Bohemia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 descr="http://www.viktoria-dance.com/wp-content/uploads/2013/10/1_50c7f7238e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841" y="2633437"/>
            <a:ext cx="4938720" cy="3696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upload.wikimedia.org/wikipedia/commons/thumb/c/cb/Flag_of_the_Czech_Republic.svg/1280px-Flag_of_the_Czech_Republic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92696"/>
            <a:ext cx="1077706" cy="71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53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519" y="249139"/>
            <a:ext cx="13035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50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15816" y="260648"/>
            <a:ext cx="3502771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/>
              <a:t>EUROPEAN CULTURE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9815" y="1556792"/>
            <a:ext cx="79798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Name the European country where the Gothic style originated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: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Germany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France    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Austria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Italy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3" name="Picture 3" descr="C:\Users\Ulia\Pictures\наташа\Рисунок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92896"/>
            <a:ext cx="4339507" cy="325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80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385" y="1268760"/>
            <a:ext cx="8726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/>
              <a:t>France   </a:t>
            </a:r>
            <a:r>
              <a:rPr lang="en-US" sz="2800" dirty="0"/>
              <a:t>  </a:t>
            </a:r>
            <a:endParaRPr lang="ru-RU" sz="2800" dirty="0" smtClean="0"/>
          </a:p>
          <a:p>
            <a:pPr lvl="0" algn="ctr"/>
            <a:r>
              <a:rPr lang="en-US" sz="2800" dirty="0" smtClean="0"/>
              <a:t>Gothic </a:t>
            </a:r>
            <a:r>
              <a:rPr lang="en-US" sz="2800" dirty="0"/>
              <a:t>architecture originated  in  France in 12</a:t>
            </a:r>
            <a:r>
              <a:rPr lang="en-US" sz="2800" baseline="30000" dirty="0"/>
              <a:t>th</a:t>
            </a:r>
            <a:r>
              <a:rPr lang="en-US" sz="2800" dirty="0"/>
              <a:t> </a:t>
            </a:r>
            <a:r>
              <a:rPr lang="en-US" sz="2800" dirty="0" smtClean="0"/>
              <a:t>century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15816" y="260648"/>
            <a:ext cx="3502771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CULTURE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r>
              <a:rPr lang="en-US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2" name="Picture 2" descr="http://webmandry.com/images/stories/2013/01/014-rejmskiy_sobor/73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783" y="2653755"/>
            <a:ext cx="5488835" cy="3655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upload.wikimedia.org/wikipedia/commons/thumb/c/c3/Flag_of_France.svg/1280px-Flag_of_France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783" y="754311"/>
            <a:ext cx="900599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74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744245" y="476672"/>
            <a:ext cx="1512704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3519" y="249139"/>
            <a:ext cx="13035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10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4949" y="1484784"/>
            <a:ext cx="79247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Name the letter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of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the Latin ABC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which was not used in native Latin words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: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E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Q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W  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I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7" name="Picture 3" descr="C:\Users\Ulia\Pictures\наташа\Рисунок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43411"/>
            <a:ext cx="4432072" cy="294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48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44245" y="476672"/>
            <a:ext cx="1512704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313905"/>
            <a:ext cx="5976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Letter</a:t>
            </a:r>
            <a:r>
              <a:rPr lang="en-US" sz="4400" b="1" dirty="0" smtClean="0"/>
              <a:t> W </a:t>
            </a:r>
            <a:r>
              <a:rPr lang="en-US" sz="2800" dirty="0" smtClean="0"/>
              <a:t>was missing in the original Latin ABC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260648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J:\renaissance_10791_md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3" y="2749016"/>
            <a:ext cx="5040560" cy="3594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7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519" y="249139"/>
            <a:ext cx="13035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20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44245" y="476672"/>
            <a:ext cx="1512704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370274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Name the youngest letter in the Russian ABC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: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ru-RU" sz="2400" dirty="0">
                <a:ea typeface="Calibri"/>
                <a:cs typeface="Times New Roman"/>
              </a:rPr>
              <a:t>Ъ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ru-RU" sz="2400" dirty="0">
                <a:ea typeface="Calibri"/>
                <a:cs typeface="Times New Roman"/>
              </a:rPr>
              <a:t>Ё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ru-RU" sz="2400" dirty="0">
                <a:ea typeface="Calibri"/>
                <a:cs typeface="Times New Roman"/>
              </a:rPr>
              <a:t>Ю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ru-RU" sz="2400" dirty="0">
                <a:ea typeface="Calibri"/>
                <a:cs typeface="Times New Roman"/>
              </a:rPr>
              <a:t>Ь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1" name="Picture 3" descr="C:\Users\Ulia\Pictures\наташа\Рисунок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380" y="2299717"/>
            <a:ext cx="5100727" cy="308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42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44245" y="476672"/>
            <a:ext cx="1512704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4652" y="1340768"/>
            <a:ext cx="76589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/>
              <a:t>Ё</a:t>
            </a:r>
            <a:r>
              <a:rPr lang="en-US" sz="2800" dirty="0"/>
              <a:t>  </a:t>
            </a:r>
            <a:endParaRPr lang="ru-RU" sz="2800" dirty="0" smtClean="0"/>
          </a:p>
          <a:p>
            <a:pPr lvl="0" algn="ctr"/>
            <a:r>
              <a:rPr lang="en-US" sz="2800" dirty="0" smtClean="0"/>
              <a:t>It </a:t>
            </a:r>
            <a:r>
              <a:rPr lang="en-US" sz="2800" dirty="0"/>
              <a:t>was Nikolay Karamzin, a Russian writer, who introduced letter </a:t>
            </a:r>
            <a:r>
              <a:rPr lang="ru-RU" sz="2800" dirty="0"/>
              <a:t>Ё </a:t>
            </a:r>
            <a:r>
              <a:rPr lang="en-US" sz="2800" dirty="0"/>
              <a:t>into the Russian alphabet in </a:t>
            </a:r>
            <a:r>
              <a:rPr lang="en-US" sz="2800" dirty="0" smtClean="0"/>
              <a:t>1797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0" name="Picture 2" descr="http://www.kostyor.ru/images0/biogr/karamzi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66120"/>
            <a:ext cx="254317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ploshadtruda.ru/wp-content/uploads/2016/08/%D1%84%D0%BB%D0%B0%D0%B3_%D0%A0%D0%BE%D1%81%D1%81%D0%B8%D0%B8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028929"/>
            <a:ext cx="129504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59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3519" y="249139"/>
            <a:ext cx="13035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30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44245" y="476672"/>
            <a:ext cx="1512704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484784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Name the European language which has the shortest ABC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: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English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French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German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Italian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https://thetomatos.com/wp-content/uploads/2016/05/abc-blocks-clipart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t="15687" r="9538" b="11212"/>
          <a:stretch/>
        </p:blipFill>
        <p:spPr bwMode="auto">
          <a:xfrm>
            <a:off x="3563888" y="2420888"/>
            <a:ext cx="39624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42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44245" y="476672"/>
            <a:ext cx="1512704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1008" y="1076084"/>
            <a:ext cx="80700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/>
              <a:t>Italian</a:t>
            </a:r>
            <a:r>
              <a:rPr lang="en-US" sz="2800" dirty="0"/>
              <a:t>   </a:t>
            </a:r>
            <a:endParaRPr lang="ru-RU" sz="2800" dirty="0" smtClean="0"/>
          </a:p>
          <a:p>
            <a:pPr lvl="0" algn="ctr"/>
            <a:r>
              <a:rPr lang="en-US" sz="2800" dirty="0" smtClean="0"/>
              <a:t>The </a:t>
            </a:r>
            <a:r>
              <a:rPr lang="en-US" sz="2800" dirty="0"/>
              <a:t>English, the French, the German languages have 26 letters and there’re 21 letters in the Italian </a:t>
            </a:r>
            <a:r>
              <a:rPr lang="en-US" sz="2800" dirty="0" smtClean="0"/>
              <a:t>language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4" name="Picture 2" descr="http://3.bp.blogspot.com/_raynYCHy78M/TSCNMatnd1I/AAAAAAAAABA/PE3FscNYPJ0/s1600/italjanskij_alfavi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91966"/>
            <a:ext cx="5553075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facts-world.ru/wp-content/uploads/2014/05/italy-fla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469" y="516037"/>
            <a:ext cx="1102304" cy="73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519" y="249139"/>
            <a:ext cx="13035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40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44245" y="476672"/>
            <a:ext cx="1512704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3519" y="1628800"/>
            <a:ext cx="82261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Name the European language which ABC has 36 letters</a:t>
            </a: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: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Albanian  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Belorussian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Estonian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Finnish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9" name="Picture 3" descr="C:\Users\Ulia\Pictures\наташа\Рисунок1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80928"/>
            <a:ext cx="432091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35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07704" y="260648"/>
            <a:ext cx="5299136" cy="5107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KNOWLEDGE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60648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700808"/>
            <a:ext cx="68407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the largest lake in Europe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0">
              <a:lnSpc>
                <a:spcPct val="150000"/>
              </a:lnSpc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</a:pPr>
            <a:r>
              <a:rPr lang="en-US" sz="2400" dirty="0" smtClean="0"/>
              <a:t>a) Lake </a:t>
            </a:r>
            <a:r>
              <a:rPr lang="en-US" sz="2400" dirty="0"/>
              <a:t>Balaton in Hungary</a:t>
            </a:r>
            <a:endParaRPr lang="ru-RU" sz="2400" dirty="0"/>
          </a:p>
          <a:p>
            <a:pPr lvl="0">
              <a:lnSpc>
                <a:spcPct val="150000"/>
              </a:lnSpc>
            </a:pPr>
            <a:r>
              <a:rPr lang="en-US" sz="2400" dirty="0" smtClean="0"/>
              <a:t>b) Lake </a:t>
            </a:r>
            <a:r>
              <a:rPr lang="en-US" sz="2400" dirty="0"/>
              <a:t>Vättern in Sweden</a:t>
            </a:r>
            <a:endParaRPr lang="ru-RU" sz="2400" dirty="0"/>
          </a:p>
          <a:p>
            <a:pPr lvl="0">
              <a:lnSpc>
                <a:spcPct val="150000"/>
              </a:lnSpc>
            </a:pPr>
            <a:r>
              <a:rPr lang="en-US" sz="2400" dirty="0" smtClean="0"/>
              <a:t>c) Lake </a:t>
            </a:r>
            <a:r>
              <a:rPr lang="en-US" sz="2400" dirty="0"/>
              <a:t>Saimaa in Finland</a:t>
            </a:r>
            <a:endParaRPr lang="ru-RU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d) Lake </a:t>
            </a:r>
            <a:r>
              <a:rPr lang="en-US" sz="2400" dirty="0"/>
              <a:t>Ladoga in Russia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pic>
        <p:nvPicPr>
          <p:cNvPr id="5123" name="Picture 3" descr="C:\Users\Ulia\Pictures\наташа\Рисунок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154" y="3068960"/>
            <a:ext cx="3565525" cy="178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30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44245" y="476672"/>
            <a:ext cx="1512704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4153" y="1484784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/>
              <a:t>Albanian</a:t>
            </a:r>
            <a:r>
              <a:rPr lang="en-US" sz="2800" dirty="0"/>
              <a:t>   </a:t>
            </a:r>
            <a:endParaRPr lang="ru-RU" sz="2800" dirty="0" smtClean="0"/>
          </a:p>
          <a:p>
            <a:pPr lvl="0" algn="ctr"/>
            <a:r>
              <a:rPr lang="en-US" sz="2800" dirty="0" smtClean="0"/>
              <a:t>There’re </a:t>
            </a:r>
            <a:r>
              <a:rPr lang="en-US" sz="2800" dirty="0"/>
              <a:t>32 letters in the Belorussian and Estonian </a:t>
            </a:r>
            <a:r>
              <a:rPr lang="en-US" sz="2800" dirty="0" smtClean="0"/>
              <a:t>languages</a:t>
            </a:r>
            <a:r>
              <a:rPr lang="ru-RU" sz="2800" dirty="0" smtClean="0"/>
              <a:t>,</a:t>
            </a:r>
            <a:r>
              <a:rPr lang="en-US" sz="2800" dirty="0" smtClean="0"/>
              <a:t> </a:t>
            </a:r>
            <a:r>
              <a:rPr lang="en-US" sz="2800" dirty="0"/>
              <a:t>31 letter in the Finnish ABC and 36 letters in the Albanian </a:t>
            </a:r>
            <a:r>
              <a:rPr lang="en-US" sz="2800" dirty="0" smtClean="0"/>
              <a:t>language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38" name="Picture 2" descr="http://www.paratype.ru/help/language/pictures/3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645024"/>
            <a:ext cx="830861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samotur.ru/images/flags/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721" y="732061"/>
            <a:ext cx="1237320" cy="82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5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519" y="249139"/>
            <a:ext cx="13035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50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44245" y="476672"/>
            <a:ext cx="1512704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4948" y="1556792"/>
            <a:ext cx="80635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Name the oldest letter in the ABC of many languages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: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C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A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O 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K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3" name="Picture 3" descr="C:\Users\Ulia\Pictures\наташа\Рисунок1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769" y="2564904"/>
            <a:ext cx="3240360" cy="322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66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44245" y="476672"/>
            <a:ext cx="1512704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149" y="124073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smtClean="0"/>
              <a:t>O</a:t>
            </a:r>
            <a:endParaRPr lang="ru-RU" sz="4400" b="1" dirty="0" smtClean="0"/>
          </a:p>
          <a:p>
            <a:pPr lvl="0" algn="ctr"/>
            <a:r>
              <a:rPr lang="en-US" sz="2800" dirty="0" smtClean="0"/>
              <a:t>Letter </a:t>
            </a:r>
            <a:r>
              <a:rPr lang="en-US" sz="2800" dirty="0"/>
              <a:t>O was in the Phoenician ABC in 1300 BC</a:t>
            </a:r>
            <a:endParaRPr lang="ru-RU" sz="4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r>
              <a:rPr lang="en-US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362" name="Picture 2" descr="http://www.fonta.ru/books/images/tmpFFD-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36"/>
          <a:stretch/>
        </p:blipFill>
        <p:spPr bwMode="auto">
          <a:xfrm>
            <a:off x="1789246" y="2651786"/>
            <a:ext cx="5422701" cy="385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78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483768" y="483395"/>
            <a:ext cx="4572000" cy="5107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BOOKS AND WRITERS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519" y="249139"/>
            <a:ext cx="13035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10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556792"/>
            <a:ext cx="57606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1752600" algn="l"/>
              </a:tabLs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What nationality is Astrid Anna Emilia Lindgren?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1752600" algn="l"/>
              </a:tabLst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ct val="80000"/>
              <a:buFont typeface="Times New Roman"/>
              <a:buAutoNum type="alphaLcParenR"/>
              <a:tabLst>
                <a:tab pos="1752600" algn="l"/>
              </a:tabLs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A German writer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ct val="80000"/>
              <a:buFont typeface="Times New Roman"/>
              <a:buAutoNum type="alphaLcParenR"/>
              <a:tabLst>
                <a:tab pos="1752600" algn="l"/>
              </a:tabLs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A Swedish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writer  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ct val="80000"/>
              <a:buFont typeface="Times New Roman"/>
              <a:buAutoNum type="alphaLcParenR"/>
              <a:tabLst>
                <a:tab pos="1752600" algn="l"/>
              </a:tabLs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A Finnish writer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ct val="80000"/>
              <a:buFont typeface="Times New Roman"/>
              <a:buAutoNum type="alphaLcParenR"/>
              <a:tabLst>
                <a:tab pos="1752600" algn="l"/>
              </a:tabLs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A Norwegian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writer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7" name="Picture 3" descr="C:\Users\Ulia\Pictures\наташа\Рисунок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19251"/>
            <a:ext cx="2938463" cy="360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43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83768" y="483395"/>
            <a:ext cx="4572000" cy="5107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BOOKS AND WRITERS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72778" y="1431772"/>
            <a:ext cx="3058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A Swedish </a:t>
            </a:r>
            <a:r>
              <a:rPr lang="en-US" sz="2800" b="1" dirty="0"/>
              <a:t>writer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86" name="Picture 2" descr="http://www.pravmir.ru/wp-content/uploads/2012/11/31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683" y="2204864"/>
            <a:ext cx="6048672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http://upload.wikimedia.org/wikipedia/commons/4/4c/Flag_of_Swed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://upload.wikimedia.org/wikipedia/commons/4/4c/Flag_of_Sweden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://upload.wikimedia.org/wikipedia/commons/4/4c/Flag_of_Sweden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4" name="Picture 10" descr="https://upload.wikimedia.org/wikipedia/commons/thumb/4/4c/Flag_of_Sweden.svg/1600px-Flag_of_Sweden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029247"/>
            <a:ext cx="1235472" cy="77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Управляющая кнопка: домой 11">
            <a:hlinkClick r:id="rId5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11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519" y="249139"/>
            <a:ext cx="13035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20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83768" y="483395"/>
            <a:ext cx="4572000" cy="5107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BOOKS AND WRITERS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59" y="1556792"/>
            <a:ext cx="79980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Name the founder of modern  Russian literature</a:t>
            </a:r>
            <a:r>
              <a:rPr lang="en-US" sz="2400" b="1" dirty="0" smtClean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: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en-US" sz="2400" b="1" dirty="0">
              <a:solidFill>
                <a:srgbClr val="2525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252525"/>
              </a:buClr>
              <a:buFont typeface="+mj-lt"/>
              <a:buAutoNum type="alphaLcParenR"/>
            </a:pPr>
            <a:r>
              <a:rPr lang="en-US" sz="2400" dirty="0" smtClean="0">
                <a:solidFill>
                  <a:srgbClr val="252525"/>
                </a:solidFill>
                <a:latin typeface="Times New Roman"/>
                <a:ea typeface="Calibri"/>
                <a:cs typeface="Times New Roman"/>
              </a:rPr>
              <a:t>Leo </a:t>
            </a:r>
            <a:r>
              <a:rPr lang="en-US" sz="2400" dirty="0">
                <a:solidFill>
                  <a:srgbClr val="252525"/>
                </a:solidFill>
                <a:latin typeface="Times New Roman"/>
                <a:ea typeface="Calibri"/>
                <a:cs typeface="Times New Roman"/>
              </a:rPr>
              <a:t>Tolstoy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252525"/>
              </a:buClr>
              <a:buFont typeface="+mj-lt"/>
              <a:buAutoNum type="alphaLcParenR"/>
            </a:pPr>
            <a:r>
              <a:rPr lang="en-US" sz="2400" dirty="0">
                <a:solidFill>
                  <a:srgbClr val="252525"/>
                </a:solidFill>
                <a:latin typeface="Times New Roman"/>
                <a:ea typeface="Calibri"/>
                <a:cs typeface="Times New Roman"/>
              </a:rPr>
              <a:t>Sergei Yesenin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252525"/>
              </a:buClr>
              <a:buFont typeface="+mj-lt"/>
              <a:buAutoNum type="alphaLcParenR"/>
            </a:pPr>
            <a:r>
              <a:rPr lang="en-US" sz="2400" dirty="0">
                <a:solidFill>
                  <a:srgbClr val="252525"/>
                </a:solidFill>
                <a:latin typeface="Times New Roman"/>
                <a:ea typeface="Calibri"/>
                <a:cs typeface="Times New Roman"/>
              </a:rPr>
              <a:t>Alexander </a:t>
            </a:r>
            <a:r>
              <a:rPr lang="en-US" sz="2400" dirty="0" smtClean="0">
                <a:solidFill>
                  <a:srgbClr val="252525"/>
                </a:solidFill>
                <a:latin typeface="Times New Roman"/>
                <a:ea typeface="Calibri"/>
                <a:cs typeface="Times New Roman"/>
              </a:rPr>
              <a:t>Pushkin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Clr>
                <a:srgbClr val="252525"/>
              </a:buClr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Saints Cyril and Methodius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http://ebook.bashnl.ru/images/covers/ru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FAFA"/>
              </a:clrFrom>
              <a:clrTo>
                <a:srgbClr val="EE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306" y="2857217"/>
            <a:ext cx="3765575" cy="211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9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83768" y="483395"/>
            <a:ext cx="4572000" cy="5107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BOOKS AND WRITERS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0349" y="1447282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Alexander </a:t>
            </a:r>
            <a:r>
              <a:rPr lang="en-US" sz="2800" b="1" dirty="0" smtClean="0"/>
              <a:t>Pushkin,</a:t>
            </a:r>
            <a:endParaRPr lang="ru-RU" sz="2800" b="1" dirty="0" smtClean="0"/>
          </a:p>
          <a:p>
            <a:pPr algn="ctr"/>
            <a:r>
              <a:rPr lang="en-US" sz="2800" b="1" dirty="0" smtClean="0"/>
              <a:t>the </a:t>
            </a:r>
            <a:r>
              <a:rPr lang="en-US" sz="2800" b="1" dirty="0"/>
              <a:t>greatest Russian </a:t>
            </a:r>
            <a:r>
              <a:rPr lang="en-US" sz="2800" b="1" dirty="0" smtClean="0"/>
              <a:t>poet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410" name="Picture 2" descr="http://www.epochtimes.ru/eet-content/uploads/06/interviews2011/171_pushk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877" y="2582905"/>
            <a:ext cx="4658019" cy="3726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artkk.ru/images/stories/flagi_gosu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98" b="85201"/>
          <a:stretch/>
        </p:blipFill>
        <p:spPr bwMode="auto">
          <a:xfrm>
            <a:off x="7707011" y="924045"/>
            <a:ext cx="1072444" cy="7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72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519" y="249139"/>
            <a:ext cx="13035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30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83768" y="483395"/>
            <a:ext cx="4572000" cy="5107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BOOKS AND WRITERS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556792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Name the author  of the books  “The Three Musketeers” and “The Count Of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Monte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Cristo”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: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Alan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Alexandre 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Milne,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an English writer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Gianni Rodari, an Italian writer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Hans Christian Andersen, a  Danish writer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Alexandre Dumas, a  French writer        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5" name="Picture 3" descr="C:\Users\Ulia\Pictures\наташа\Рисунок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77" y="3516104"/>
            <a:ext cx="237807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7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83768" y="483395"/>
            <a:ext cx="4572000" cy="5107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BOOKS AND WRITERS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0120" y="1700808"/>
            <a:ext cx="5981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Alexandre Dumas, a  French writer 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434" name="Picture 2" descr="https://lib.rus.ec/files/dyu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18" y="2324277"/>
            <a:ext cx="2857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upload.wikimedia.org/wikipedia/commons/thumb/c/c3/Flag_of_France.svg/1280px-Flag_of_France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994173"/>
            <a:ext cx="900599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5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519" y="249139"/>
            <a:ext cx="13035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40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83768" y="483395"/>
            <a:ext cx="4572000" cy="5107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BOOKS AND WRITERS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365" y="1357135"/>
            <a:ext cx="85141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Name the best-selling book of all time</a:t>
            </a: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: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en-US" sz="2400" b="1" dirty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Harry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Potter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The Bible   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 smtClean="0">
                <a:solidFill>
                  <a:srgbClr val="252525"/>
                </a:solidFill>
                <a:latin typeface="Times New Roman"/>
                <a:ea typeface="Calibri"/>
                <a:cs typeface="Times New Roman"/>
              </a:rPr>
              <a:t>Romeo </a:t>
            </a:r>
            <a:r>
              <a:rPr lang="en-US" sz="2400" dirty="0">
                <a:solidFill>
                  <a:srgbClr val="252525"/>
                </a:solidFill>
                <a:latin typeface="Times New Roman"/>
                <a:ea typeface="Calibri"/>
                <a:cs typeface="Times New Roman"/>
              </a:rPr>
              <a:t>and Juliet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n-US" sz="2400" dirty="0">
                <a:solidFill>
                  <a:srgbClr val="252525"/>
                </a:solidFill>
                <a:latin typeface="Times New Roman"/>
                <a:ea typeface="Calibri"/>
                <a:cs typeface="Times New Roman"/>
              </a:rPr>
              <a:t>The  Chronicles of  Narnia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9" name="Picture 3" descr="C:\Users\Ulia\Pictures\наташа\Рисунок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424" y="2492896"/>
            <a:ext cx="3316287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21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07704" y="260648"/>
            <a:ext cx="5299136" cy="51077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KNOWLEDGE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3890" y="1268760"/>
            <a:ext cx="3977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Lake Ladoga in Russia 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g2tour.com/ru/wp-content/uploads/2010/07/DSC_131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20" y="2348880"/>
            <a:ext cx="5806303" cy="3860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artkk.ru/images/stories/flagi_gosu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98" b="85201"/>
          <a:stretch/>
        </p:blipFill>
        <p:spPr bwMode="auto">
          <a:xfrm>
            <a:off x="7092280" y="1165988"/>
            <a:ext cx="1072444" cy="7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95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83768" y="483395"/>
            <a:ext cx="4572000" cy="5107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BOOKS AND WRITERS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0842" y="1460977"/>
            <a:ext cx="80778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The </a:t>
            </a:r>
            <a:r>
              <a:rPr lang="en-US" sz="2800" b="1" dirty="0" smtClean="0"/>
              <a:t>Bible</a:t>
            </a:r>
            <a:endParaRPr lang="ru-RU" sz="2800" b="1" dirty="0" smtClean="0"/>
          </a:p>
          <a:p>
            <a:pPr algn="ctr"/>
            <a:r>
              <a:rPr lang="en-US" sz="2800" dirty="0"/>
              <a:t>It has estimated annual sales of 100 million copies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58" name="Picture 2" descr="http://obook.ru/img/cms/biblija-gutenber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6" y="2708920"/>
            <a:ext cx="518976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519" y="249139"/>
            <a:ext cx="13035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50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83768" y="483395"/>
            <a:ext cx="4572000" cy="5107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BOOKS AND WRITERS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484784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Name the father of the historical novel in the world literature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: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Charles Dickens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Sir Walter Scott  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Jonathan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Swift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Oscar Wilde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3" name="Picture 3" descr="C:\Users\Ulia\Pictures\наташа\Рисунок1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275" y="2492896"/>
            <a:ext cx="48101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32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83768" y="483395"/>
            <a:ext cx="4572000" cy="5107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BOOKS AND WRITERS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7103" y="1460977"/>
            <a:ext cx="822532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Sir Walter </a:t>
            </a:r>
            <a:r>
              <a:rPr lang="en-US" sz="2800" b="1" dirty="0" smtClean="0"/>
              <a:t>Scott</a:t>
            </a:r>
            <a:endParaRPr lang="ru-RU" sz="2800" b="1" dirty="0" smtClean="0"/>
          </a:p>
          <a:p>
            <a:pPr algn="ctr"/>
            <a:r>
              <a:rPr lang="en-US" sz="2800" dirty="0"/>
              <a:t>A Scottish historical novelist, playwright and poet</a:t>
            </a:r>
            <a:r>
              <a:rPr lang="en-US" sz="2800" dirty="0" smtClean="0"/>
              <a:t>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r>
              <a:rPr lang="en-US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482" name="Picture 2" descr="http://upload.wikimedia.org/wikipedia/commons/c/c5/Sir_Walter_Scott_-_Raeburn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15084"/>
            <a:ext cx="3384376" cy="4047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about-scotland.ru/picture/flag-scotlan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994173"/>
            <a:ext cx="119515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69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86075" y="332656"/>
            <a:ext cx="4664858" cy="5788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LANGUAGES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519" y="249139"/>
            <a:ext cx="1303562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10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25375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Which European language is considered to be the dead language</a:t>
            </a: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?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Italian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Greek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Latin  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Portuguese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27" name="Picture 3" descr="C:\Users\Ulia\Pictures\наташа\Рисунок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60" y="2780927"/>
            <a:ext cx="2686773" cy="268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0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86075" y="332656"/>
            <a:ext cx="4664858" cy="5788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LANGUAGES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74738" y="1449219"/>
            <a:ext cx="1287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Latin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1506" name="Picture 2" descr="http://www.russkayaispania.com/comp/themes/ixoth58/ixofrmk/scripts/timthumb.php?src=http://www.russkayaispania.com/media/%D0%90%D1%84%D0%BE%D1%80%D0%B8%D0%B7%D0%BC%D1%8B-%D0%BD%D0%B0-%D0%BB%D0%B0%D1%82%D1%8B%D0%BD%D0%B5.jpg&amp;h=275&amp;w=599&amp;zc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7685479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5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519" y="249139"/>
            <a:ext cx="1303562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20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86075" y="332656"/>
            <a:ext cx="4664858" cy="5788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LANGUAGES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1" y="1484784"/>
            <a:ext cx="80700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Which European language does not exist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?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Austrian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Bulgarian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Hungarian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Slovak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1" name="Picture 3" descr="C:\Users\Ulia\Pictures\наташа\Рисунок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583" y="2636912"/>
            <a:ext cx="4624263" cy="28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67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86075" y="332656"/>
            <a:ext cx="4664858" cy="5788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LANGUAGES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43733" y="1268760"/>
            <a:ext cx="534954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Austrian</a:t>
            </a:r>
            <a:r>
              <a:rPr lang="en-US" sz="2800" dirty="0"/>
              <a:t> </a:t>
            </a:r>
            <a:endParaRPr lang="ru-RU" sz="2800" dirty="0" smtClean="0"/>
          </a:p>
          <a:p>
            <a:pPr algn="ctr"/>
            <a:r>
              <a:rPr lang="en-US" sz="2800" dirty="0"/>
              <a:t>In Austria people speak German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30" name="Picture 2" descr="http://www.pro-tyr.ru/images/tury/avstria/avstria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609" y="2387789"/>
            <a:ext cx="5428083" cy="4071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upload.wikimedia.org/wikipedia/commons/thumb/4/41/Flag_of_Austria.svg/1280px-Flag_of_Austr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122" y="999267"/>
            <a:ext cx="1078569" cy="71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46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519" y="249139"/>
            <a:ext cx="1303562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30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86075" y="332656"/>
            <a:ext cx="4664858" cy="5788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LANGUAGES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5028" y="1484784"/>
            <a:ext cx="81421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Name the official language of Vatican City State, the smallest country in the world which is in Europe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: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Italian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English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French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No official language  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9" name="Picture 3" descr="C:\Users\Ulia\Pictures\наташа\Рисунок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6016" y="2996952"/>
            <a:ext cx="3605601" cy="267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34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86075" y="332656"/>
            <a:ext cx="4664858" cy="5788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LANGUAGES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4800" y="1256856"/>
            <a:ext cx="69274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</a:t>
            </a:r>
            <a:r>
              <a:rPr lang="en-US" sz="2000" dirty="0"/>
              <a:t> </a:t>
            </a:r>
            <a:r>
              <a:rPr lang="en-US" sz="2800" dirty="0"/>
              <a:t>Vatican Constitution has established no official language by law.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554" name="Picture 2" descr="http://virtune.ru/wp-content/uploads/2012/03/vatikan_f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998" y="2276872"/>
            <a:ext cx="5557519" cy="4168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www.extremalov.net/content/cat/full/38-18a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64768"/>
            <a:ext cx="116198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1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519" y="249139"/>
            <a:ext cx="1303562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40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86075" y="332656"/>
            <a:ext cx="4664858" cy="5788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LANGUAGES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484784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Name the most widely spoken language in Europe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: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Russian   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English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Spanish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French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23" name="Picture 3" descr="C:\Users\Ulia\Pictures\наташа\Рисунок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018" y="2505422"/>
            <a:ext cx="3824486" cy="283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6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0648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07704" y="260648"/>
            <a:ext cx="5299136" cy="5107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KNOWLEDGE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6801" y="1481258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oceans is Europe washed by?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</a:pPr>
            <a:r>
              <a:rPr lang="en-US" sz="2400" dirty="0" smtClean="0"/>
              <a:t>a) By </a:t>
            </a:r>
            <a:r>
              <a:rPr lang="en-US" sz="2400" dirty="0"/>
              <a:t>the Pacific Ocean and the Indian Ocean</a:t>
            </a:r>
            <a:endParaRPr lang="ru-RU" sz="2400" dirty="0"/>
          </a:p>
          <a:p>
            <a:pPr lvl="0">
              <a:lnSpc>
                <a:spcPct val="150000"/>
              </a:lnSpc>
            </a:pPr>
            <a:r>
              <a:rPr lang="en-US" sz="2400" dirty="0" smtClean="0"/>
              <a:t>b) By </a:t>
            </a:r>
            <a:r>
              <a:rPr lang="en-US" sz="2400" dirty="0"/>
              <a:t>the Atlantic Ocean and the Pacific Ocean</a:t>
            </a:r>
            <a:endParaRPr lang="ru-RU" sz="2400" dirty="0"/>
          </a:p>
          <a:p>
            <a:pPr lvl="0">
              <a:lnSpc>
                <a:spcPct val="150000"/>
              </a:lnSpc>
            </a:pPr>
            <a:r>
              <a:rPr lang="en-US" sz="2400" dirty="0" smtClean="0"/>
              <a:t>c) By </a:t>
            </a:r>
            <a:r>
              <a:rPr lang="en-US" sz="2400" dirty="0"/>
              <a:t>the Atlantic Ocean and the Arctic Ocean         </a:t>
            </a:r>
            <a:endParaRPr lang="en-US" sz="2400" dirty="0" smtClean="0"/>
          </a:p>
          <a:p>
            <a:pPr lvl="0">
              <a:lnSpc>
                <a:spcPct val="150000"/>
              </a:lnSpc>
            </a:pPr>
            <a:r>
              <a:rPr lang="en-US" sz="2400" dirty="0" smtClean="0"/>
              <a:t>d) By </a:t>
            </a:r>
            <a:r>
              <a:rPr lang="en-US" sz="2400" dirty="0"/>
              <a:t>the Arctic Ocean and the Pacific Ocean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 descr="C:\Users\Ulia\Pictures\наташа\Рисунок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303" y="4391926"/>
            <a:ext cx="3309937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78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86075" y="332656"/>
            <a:ext cx="4664858" cy="5788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LANGUAGES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9" y="1295182"/>
            <a:ext cx="85741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The Russian language</a:t>
            </a:r>
            <a:endParaRPr lang="ru-RU" sz="2800" b="1" dirty="0" smtClean="0"/>
          </a:p>
          <a:p>
            <a:pPr algn="ctr"/>
            <a:r>
              <a:rPr lang="en-US" sz="2800" dirty="0" smtClean="0"/>
              <a:t>It </a:t>
            </a:r>
            <a:r>
              <a:rPr lang="en-US" sz="2800" dirty="0"/>
              <a:t>is the largest native language in Europe, with 144 million native speakers in Russia, Ukraine and Belarus</a:t>
            </a:r>
            <a:r>
              <a:rPr lang="en-US" sz="2800" b="1" dirty="0" smtClean="0"/>
              <a:t> 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4578" name="Picture 2" descr="http://www.infokart.ru/wp-content/uploads/2009/11/europa-polit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72" y="3143434"/>
            <a:ext cx="4176464" cy="3529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artkk.ru/images/stories/flagi_gosu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98" b="85201"/>
          <a:stretch/>
        </p:blipFill>
        <p:spPr bwMode="auto">
          <a:xfrm>
            <a:off x="7668344" y="860812"/>
            <a:ext cx="1072444" cy="7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1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519" y="249139"/>
            <a:ext cx="1303562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50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86075" y="332656"/>
            <a:ext cx="4664858" cy="5788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LANGUAGES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3" y="1484784"/>
            <a:ext cx="81421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Name the language which has the richest vocabulary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: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Russian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English  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German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French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7" name="Picture 3" descr="C:\Users\Ulia\Pictures\наташа\Рисунок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20888"/>
            <a:ext cx="468153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14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86075" y="332656"/>
            <a:ext cx="4664858" cy="5788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LANGUAGES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7526" y="1511409"/>
            <a:ext cx="76549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The English language</a:t>
            </a:r>
            <a:endParaRPr lang="ru-RU" sz="2800" b="1" dirty="0" smtClean="0"/>
          </a:p>
          <a:p>
            <a:pPr algn="ctr"/>
            <a:r>
              <a:rPr lang="en-US" sz="2800" dirty="0" smtClean="0"/>
              <a:t>It </a:t>
            </a:r>
            <a:r>
              <a:rPr lang="en-US" sz="2800" dirty="0"/>
              <a:t>comprises about 10 million words</a:t>
            </a:r>
            <a:r>
              <a:rPr lang="en-US" sz="2800" b="1" dirty="0" smtClean="0"/>
              <a:t> 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r>
              <a:rPr lang="en-US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5602" name="Picture 2" descr="http://softopirat.com/uploads/posts/2012-11/1353322724_broi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8" b="10500"/>
          <a:stretch/>
        </p:blipFill>
        <p:spPr bwMode="auto">
          <a:xfrm>
            <a:off x="1715666" y="2730432"/>
            <a:ext cx="6009694" cy="3698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www.strani.ru/st/ev/uk/ukflagb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980728"/>
            <a:ext cx="1197755" cy="59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09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86075" y="332656"/>
            <a:ext cx="3607973" cy="5788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OF WORDS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519" y="249139"/>
            <a:ext cx="13035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10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8402" y="1391974"/>
            <a:ext cx="83500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Name the part of speech in the Russian language which the words  “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впрок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”,  “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анфас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”, “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ва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-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банк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”  belong to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: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Noun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Adjective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Adverb</a:t>
            </a:r>
            <a:r>
              <a:rPr lang="ru-RU" sz="2400" dirty="0">
                <a:ea typeface="Calibri"/>
                <a:cs typeface="Times New Roman"/>
              </a:rPr>
              <a:t> 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Verb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 descr="http://mkrf.ru/upload/iblock/6de/6de14e70eeaa196598002b6959fd8cad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6F7FB"/>
              </a:clrFrom>
              <a:clrTo>
                <a:srgbClr val="F6F7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0"/>
          <a:stretch/>
        </p:blipFill>
        <p:spPr bwMode="auto">
          <a:xfrm>
            <a:off x="3619103" y="2679179"/>
            <a:ext cx="4032448" cy="294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56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86075" y="332656"/>
            <a:ext cx="3607973" cy="5788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OF WORDS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859" y="1340768"/>
            <a:ext cx="83406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Adverb</a:t>
            </a:r>
            <a:endParaRPr lang="ru-RU" sz="2800" b="1" dirty="0" smtClean="0"/>
          </a:p>
          <a:p>
            <a:pPr algn="ctr"/>
            <a:r>
              <a:rPr lang="ru-RU" sz="2800" dirty="0"/>
              <a:t>В русском языке слова “впрок”, “анфас”, “ва-банк” –наречия, к ним можно задать вопрос “как?”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626" name="Picture 2" descr="http://i.livelib.ru/boocover/1000230451/l/2bde/S._I._Ozhegov__Slovar_russkogo_yazy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68960"/>
            <a:ext cx="2736304" cy="354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artkk.ru/images/stories/flagi_gosu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98" b="85201"/>
          <a:stretch/>
        </p:blipFill>
        <p:spPr bwMode="auto">
          <a:xfrm>
            <a:off x="7537205" y="911538"/>
            <a:ext cx="1072444" cy="7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0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86075" y="332656"/>
            <a:ext cx="3607973" cy="5788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OF WORDS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519" y="249139"/>
            <a:ext cx="13035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20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1452263"/>
            <a:ext cx="81421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Name the European language which doesn’t have the words  YES /NO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: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Dutch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Swedish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Bulgarian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Scottish Gaelic  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795" name="Picture 3" descr="C:\Users\Ulia\Pictures\наташа\Рисунок2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991" y="2420888"/>
            <a:ext cx="4456113" cy="3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32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86075" y="332656"/>
            <a:ext cx="3607973" cy="5788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OF WORDS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68194" y="1268760"/>
            <a:ext cx="2739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Scottish Gaelic 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650" name="Picture 2" descr="http://politikus.ru/uploads/posts/2013-11/1385472522_100616153_130117002_scotl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94" y="1916832"/>
            <a:ext cx="6356776" cy="4542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about-scotland.ru/picture/flag-scotlan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911538"/>
            <a:ext cx="119515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6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86075" y="332656"/>
            <a:ext cx="3607973" cy="5788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OF WORDS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519" y="249139"/>
            <a:ext cx="13035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30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1" y="1433213"/>
            <a:ext cx="80700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What does the English idiom “to have green fingers” mean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?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To wear green gloves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To be very good at gardening  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To be very interested in the environment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To be ill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19" name="Picture 3" descr="C:\Users\Ulia\Pictures\наташа\Рисунок25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4" t="9279" r="14518" b="9246"/>
          <a:stretch/>
        </p:blipFill>
        <p:spPr bwMode="auto">
          <a:xfrm>
            <a:off x="5818097" y="2204864"/>
            <a:ext cx="279155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12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86075" y="332656"/>
            <a:ext cx="3607973" cy="5788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OF WORDS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5744" y="1441952"/>
            <a:ext cx="4990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To be very good at gardening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http://www.kuzina.me/wp-content/uploads/2014/03/green-fing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76870"/>
            <a:ext cx="4356127" cy="435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www.strani.ru/st/ev/uk/ukflagb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980728"/>
            <a:ext cx="1197755" cy="59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17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86075" y="332656"/>
            <a:ext cx="3607973" cy="5788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OF WORDS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519" y="249139"/>
            <a:ext cx="13035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40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3" y="1628800"/>
            <a:ext cx="81421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Name the Russian equivalent to the Polish proverb: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5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  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Robota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nie zając, w las nie ucieknie. 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843" name="Picture 3" descr="C:\Users\Ulia\Pictures\наташа\Рисунок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057" y="3249513"/>
            <a:ext cx="377507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2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07704" y="260648"/>
            <a:ext cx="5299136" cy="51077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KNOWLEDGE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1613" y="1460119"/>
            <a:ext cx="7367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By the Atlantic Ocean and the Arctic Ocean 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260648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AutoShape 2" descr="data:image/jpeg;base64,/9j/4AAQSkZJRgABAQAAAQABAAD/2wCEAAkGBxQSEhUUEhQWFhUXFxcXGBcYFx0cFxodGhgXFxgcGBgYHyggHBolHBUXITEhJSkrLi4uFx8zODMsNygtLiwBCgoKDg0OGhAQGiwkHCQsLCwsLCwsLCwsLCwsLCwsLCwsLCwsLCwsLCwsLCwsLCwsLCwsLCwsLCwsLCwsLCwsLP/AABEIAMMBAwMBIgACEQEDEQH/xAAbAAABBQEBAAAAAAAAAAAAAAAFAAECAwQGB//EAEEQAAEDAgQDBQYFAQYGAwEAAAEAAhEDIQQSMUEFUWEicYGRoQYTMrHB0RRCUuHw8RUWYnKCkgcjM0NTokRjsiT/xAAYAQEBAQEBAAAAAAAAAAAAAAAAAQIDBf/EACIRAQEBAAICAgIDAQAAAAAAAAABEQIhEjFBUQMTQmFxBP/aAAwDAQACEQMRAD8A7BPKgpL0nnJKQUE4QTTqKcIJJwohOgkE4UQnlA6cFRThA4TqKdBJJRlPKKeUlFOqHKZMUkDppTJJoSUpJlQ5KZMkgdMmTIHKYlMkUClMUioqBJJklRAJKMqUrKJAqQKgCnUEwnCiE6CSdQUpQSCSinVVJJNKSgknUUgVRJJMCkCgeU8qKUoHSTSkUCKcqKRKoSSSZA6ZKU0oHTJkyKcpikVElA6iUiUxVCSTSkqdK5TgquVIFc0WBPKrCkCgmCnBUQU8oJykoSnlBOUpUZTygknBUAU8oJpSogpAoJpk0pAqiUpSopSglKUqMpSgeUpUZSlA8pKMpIHlKVGUkDkpimlMqqSjKaUxKByVElIlRlA8pKMp1TIpzJw5ChWO+bxCh+NdsuWg0CpBC3Yuo3VobbcfdMziFSIBAB2TyBXMnDkOc+sBMGO6VU3HnQ6poL5k+ZYG8QERlvzn6Kp2POw/nmnkCmZOHIaca46Njn/JU6ddx0TYCGZPKwmudyB4qRxjG3cTfS1j4myeRjbKkFlpYlxDnNpktaJJ6eUIVU9oqk9kNA5RPrKanp0QYVMUCua/vLUaYLmTyICJcP8AbRh+IAc4+xTyOhJ1MqBCbEe0VMjTXTZZ6XEmP0MHkU1V5KaVS+sqziFdMapSlYvxSl+IV0xqzJpWQ4hI4lNMa5TZllFY8lH8UmmNeZNKytxPRSNdNXGglRLllOKTfiwmmNRKaVh/HdCVEY4zGWyaN8pLJ+J6HySV0yh1LI7n5qDmNB0KGDidMfnP+35SrRxmnBPvJj8sXPdaPVc2G2pDtS8jvlRGFJ+Eu8lno+0jALU3Tv8AD6KY409xHu2vPQaqL0N8PxNZlnQ5vI/SyKteyp8bR/O9c5h/xb5imG9XuA9AU7ffh0VMRSA/zE/JF6G6/CqZHZDh4W9VFvBm6kjwM/IrDTxNEmHV3zf4WQD3EklZ8e2mQTTdUgbkyf8AUNh4JqtHEcNTZo+B119AuexXES0w05vMeipq4nnJAOoHzIVjsUx8Ejpc3PmolsX8O41Vbo0CTrAjXckSi2G4hQqkurlzniwEkt8Fy9Wk0mQ63JWU6zRqHEdwuqmjNX22r0yWBjQ3Rovb7yuefiHuJcWwDe2ms2KapXFpI6LPVqSfjn6dw0RK0ipTOvipsczSfp81ilp1dCvpPYLGSOcKjX7+o2JFufy7lJuJeDIcR9VQ3GUm/wDk/wBoj1UDxBv6T5hQEMLxh7bOJjl9kWpcYY6xgei5j+0Kf6XeiiMawmSCe6yuLK7EV2H8xA8/kp0eJtYbNa8RuT9VxreI5Scth1n1W0e0DcuU0h1Idf5WRfJ0fFOLUjl7BbaczfssRxLZAbUMbSPshdHirNcsjkXR9LrS3jtNv/xW2vd5v4Igg3MbSD3JGm4bHyQqv7TcqYZGzWj5rOeOh/8A1H1I5CAmLsFjVcNk5rGLx5rn248F0g1IboJafMEQsxxnaJkn/N+wTDXTe9/xD1UHV/8AEED/ALVhsS62gm3qr6fGWRcPJ8IQExXM6+isdUJ5ju/koL/bhn4LeqsfxwflZ5u+gCpomKj/ANZ8ykhg467do9UlTWZ+EJ0ASdg41A7wD9FgpvcDIeR4n5JnVCRJJ1ub/IlTtkYwjabb9gkX7Rgd0EiVDE8Qcb+9a3kGENH/AKoA8E789BHmAqvdzqPNTEdLhsO58OHaJ3Ek+l1fVp1G8wP5zXNYeq+kczHOadJBA+Sd+NrOdmdUcSdyZ+aHocqVDHbnpaPVUk1Bem8+fzBQ9/Ea7ol5cBsQI8ojZN+MfuPJoA9AoN/4uqLOaHdYup/iGnVkHeAUMGMPMjwUjijqJ+iGNLqYO5HeP6Je4MWMhZxjHaBx9VdSxzmi9x1mFRB2H528Pup+6MXylaBVa74SWnkbt8+SrqZtxMchZRVbadr/ADTg7SfBN7wjbzEqBf8A4W+RVTVlMtH6vFWS2bNHj9VTTf8A4fJW+75fL7IaZzm65ROhuf5ChUw4cJbAPKUnmBMjz+hEqP40EWM+H1RURg6m3zUH0Kg1AV3vSdB6/RaPwtR4gNJta31lVPbA5r4+UH+XU5fEmCNyRojeE9lcQ4T2GDqfoJWyn7GYj9VOJ6T6hCOXZV5wesp3gDUeq693sVWHxObHObeYWDHcHrUfibMHWQQe5F7c82mHD4Sk4FvPuRUna7fWVmr0P8U932IQ1kDp1n+eCYtje3crqeCNRwY2S42AgfRdPT9garacmqPeG+Tl4zqqs7csaIIkHyCaGiDB5zAv4Sr8TgKjHFoIsYNx8lU5rh/RBP8AFnYu8gksjn1P5H2SVxMo9jOCVaV307c/3WOthnCR7t1tYBkRqvcm0WukEXt3J3YZgMhoBPT5rl5xcrwerhnASWPE6S07rK7u8174Y3Cyu4ZReCDTYZn8o31V1HhAqCdD529QnNQdY7l7ZW9jMI+Zpi42m3dfWy5viX/Da5OHda0NNr73U8ovbzhrm7g+SlmZr/X5r1Jn/DNmSHVDnOpGjbaATdBsV/wqrXLKzD0LSD8ypOUXxrjaWGzyaZBjY6+kp30HtEupeIJ9QVZxTgNTD1TTeWBw3uP2T4Vr9NRBsCDPh4rTLK5wMGDfqCkHt6+SI1sA10NDXtcfy5CT5QfkoV/ZxzRcOOhNjIQ7+GCW8jKsp1I/V/PFXt4e4iGuNuc+HWVYMG9p7Tmt1EPtprqqikYgDRxUyZ/OPO/yWpmEaP8AutJnQNzA9xB+UpANbYuAm0lqhuM0tOk+f7K+iBNqbn+a2DATvTcdAA4AxzEJfgDEgQOc/wAKL2qbw8RORrJNi52neFMYem0dpzD3AlL3VQHWR0I/noovqOBALZ6j6kBF07H0WmbHw+6IUeLNA+JoO0QD03QuuDs1ogSe0lgpP/ZJJ0AP2+SGjh9pWMIJdyGhJ8ei34f2jwzgQamus2PqFyVXCPc8j4ToQXDUbarZQ4UwGa9ekGjrLj3QqeTpKGPoNcHDEjukb8yNUewtWg9s2yneBBjmCL9687r1sKwzRDyR+qSPDT1VGL4u3SpJkRFtOgGmqYl5ye3eYs4KqC0Oa06S0A3H9EAxmDoAGC9/I5Q0eZKAcP4tTnLmLG8mszPPjpCMUMXTcHFtPsNAu549446abBMxP2Tl6Nwqn2xkDRe7wMxHWdAjrMvvBlqOqZIl2YcrgAC4QXFY93u2tYKbGmYEy683JNlzpw9dj39sy6Jy+kCysmp54I4vD0alZ4LwDmOpjuiVqo+z1N0AVhe3xhBamVrprXdp8V53JCuZiml0gmI/KBr3EiVc6Zn5e+xx/sS2f+q3/e37pII7EumwqHr2R6JJlb/bPp6xV9oMMyZrU/8AcguM9u6AflpB1Zx5CG26u2XnJoNIdDpIiCG23mNBtCB4yo8mHHwDbmSPFY8U5fkr15/tzhgYcSHEDS400stzfarDlstLyLQcsi/cvEakXIIE3y5oygTaOdlqw4ALfdunMRLMunIEnfxV8Wb+X+ntdD2qw35qhbtLmuAt1iFpPtVh2xBcQdCB97rwhtatTLmw+J+F3Xv308kVwmCr1RLXNb3iBz7tFm8JVn5r9PYGe2mEcY97HeCO/VRxPtRQvFUEbkbd68qxTi0O99DhHZyNsZ3aTaLa3WPA0XOEguDQHOcYJa2NPloUnCH7ruPTMXi8Fi4FciYIBJjyW/hnDKNN2alSpnKDDoGbbSOa8WfiH04mxN9IMFasNxx9PRx75n1WvGs/vm9x71Rpsac8S9wA62lXVKDHHNlExrv4rwuh7U1mmQ4zzm/mimG9ua4sXnxj56rF/HWp/wBHD09Ex3HMPhMlOpGeobNi/IE8gh/E+OUO17wBuXXM2Wydh17l57xCvSxNQVKpql1rh0xBUsVQoVpPvnhx5mQY0md7lWcVv5focxntW0uAZTbAs05A63KDEDohdXPVDnhji3UuLG5R4AqvBcGZIJq5ojaPKEVxOFqP7PvQW6BsbcvJXpmXl8gg4e58lrOzE5tPkY8FQylVaC5jXREG9o8tF0DOAmncuc3MLANAO3NbBw8CDd2kmBI5SQbaK61NcvQxNQfkIjcG3cbFajjqxgZGHrlP3ufBdKzDUoJeC5236e/s7JxRizabgOhO4N5J6+CLl+3KcTpVmDPDQHyQ3QiOYuboHisTW3c4dASF29XA5iYJH6i4TYDl39VTV4BLQ5rpdNhk18B/Lqys8uNrhWse42JnXr16p21nMOo/1XPr3LsanDatMh3uIG5yWPfIso0OE+/k6u5REdLXTyZ/V/bk6mLe+3vLcgQ0eQWdrm7guPO66fG+yrg8gNfpINx6a+aHv4K8DU90/MLUrny4UMZXy2ZrzV1E1CILrE31RbC8HfyF41+yIM4YWgjK0noYjw3S0nC1i4dhxPZYahIPUd0EFFMNXdTeCKcW0OXNPNpI7I8JWR2FjW2twforGMbaXTlPZB07+ajfGYHYv3b9GODw7tO1zGb3Pgp1uEVDSzhwbB0gAxzkdyK4unVZm7THTs2IvrBIVXC6rmTNOA4gOdqCNDaL/wBU08JvYGKTR8RM77fRJbcT7vM7/wDncbm4e4A9wISV1cctwzjbqL5hpnZwsNpBFwt7MRSIGdjpcZkGRv4nVCGVcxa10ACxJAGmwPOBuoYbF+7qAvBDZkCI7j1WGs1pqMZm7JGWJAi574WvDghpyyHA2IP28Fnp8VzVS6G9q0wBvqI6fNFKOMYx7QSSHOFzIgTt5BXWLx7YBXfmuZ/zX79UXbjWOo5XCalOcpDoGUndu7pKp4xSbOcPzAmPDoO+brIHUj8LiHbE2b90YssrdhqoMNMxJjfwO8LfXo5GuDSWyDmAE9kjmOaAE7A31/hCNcOxVOG5oaTEud4TpPVKvH6Aqr2nswWkSe1eeQss9OrGvkj3FuHCo6WuaYtnaQWkX+LeZGsIDiqZacrwQ4aHY+O/empeCRqjqPkpCqe/qqX0i1oJ38lKnOswN+SuseIjh2viQCI62TjEfq9BBVDqzwGguDWnTkdlnrUXDWCLXBCaviL0KoAnOR91dTxbgbE98/RCKeHJaS0i02WR9dwMGUay47mjxN4b2i4naXwNLXS/tCpMjLfSHa9fRcjSxDo0BA8/5+6up8RY10vH3HQKY3rsqHGKshsDQicxA5yduS0UuMnL2myTFmvmD0+y4ilxJodZ7hMjTbkSPmibGkgHODB0deRzsLdJUxqW/DqX41rjGaJ/VMjoJCtrNbTLS7E5G7QCfQFcrjuLuYxpZNtTla5vqZB0Q3EY6pUILy0DUSMjj5DokW8nbs4o5riKdUPZNgbE94haW1swtTaS6xAqZY74MLkKWPyN7DXb3Ds2036arK7j7jyH+YCBvY6pjW/b0J2XKQx5m3YzSLazm1v8kGxPvHm7psbQSbd+g8UDpe04Pxsa482ktJ6clZ/bFNxBNM9Rmn6BFuUX90JBHZIAjtSSf8oWtlUgjfMDfKd+XLvQOnxZkHKwNk6+Nr6q7+8+VsdlxAgZpjfX9XinabILYMNvmMg7TI9Spe5pyWkMHWB4HMJQIcfzuaHuphoGgJgdAJ11t1VlPilJ9nOp6GO0Z6bIuwZPDKL3wH9kkc/spnhtIuIZ2bwCTIEbz1QqnTzDsOYTyLrDr18JWE8UxDCGh4DWkwGtlpi1/PdF6GH4dpNy09ZA+iSGu4tiZ7LZGxFOySJkcNUwABBLmucSJZMnnqOf1WrjPBpGenaGlxaXAwAYsf4bhEMVwANMPe1sQQ4Hsm09kwep1T4Sk9gJZVBBlriHC4OhyzrbVKY5TDU7EyBlEjrERHWSiAxpqiHiS0QHAQRfcckRrYWg8kkuBFjlbqeu2qi7gj5a5rs07FrpMdCLolioV5pOaQC61oi2oII0j6rN+FLWF5gxsDJ8eS2/2LUc6AWNfmuMwBExqALdy11MI5nZrsd2B8WR2gEagX21TWcCG4pn6PWPVaQGvB920jkM0wN55lVFlGC4PBAMZCIdv6KeFqsk5bWmMwmRpBKM+KAws/CSHDUHUdZGyuo42o0hlSCBsWgwtmIIOQhpa46vAjNOuliBdYq1DKZgu6jl3oZfh0eEfTeNBUYZ7BAmbwcpuEPxvAHC9MiHTINgDNhffS9gsDeJyIYwBw/MPiO2s8lLDYyqDE6XIdBb4jZGuvlcOEkE5yOzBI/ZZ8fSNMG9u61+hH8hHMDXfUEOaM2oLeydRoII2CzYvB1WkOcx3adcatJ2sRdTV8ZnQFRY57YacxFyIgj9k/vG6Olp5m/gt+N4REuLwx0c4v1Akg2WL8DIP/NaQNQXAHwDrnwVZ8T+8dIIaxwtoYJAvEbaLOaJfIbMC+UxI7lM08wAzttzn5q6nSAggtvrGvmEOmBzYs5sHnCTajhEPR4ta8TLZFo6d6VPg1ACX1DPIMDvCzhEKmQEOId+ryH1Wmjip/O7b4wDpynRG8HwbDO+OrUaItDQZ5aTC3UfZ3CR2cQS4mzdJ75bb901ZAHDYiHyWsezq2CfW37LRiDQtlaJ3Bcbd1iLfVdTh/ZimGyWtcdDmqHvsG/dVu4HTdYU9D2spJMc23N9dVHTK5GixgPxOy8w1s9LErXTbQIs509QMtvFdE32YoA2eZ1ylrsvjH1hYMRw4ZrUmuAIvADY66IZkA6rGSO2I8fpKpfUbJhodGn9NIRvGYBxMZcNBH5TBHf2tb9VScGRl/5dLoQHGRr2nE5VWLOwg4kCwAB6N+uqq9+NzcW0np3ovjcDmFmxJAAaB2j5krVgOAhpBqhzBqR2c/P4bwOpTTK5+i8l1i+dLA6+aND37WT7xwG+YRr3d3otZ4U4PLWU40Ic7rpyGnVYuPYc0WNzOOd13NbaADaep7kqyWI/8w3NR8pIa7i7Bo18dXSfOEyZDYzYXj+R002ZBJOXNLenZIRL+8YcIcwZXmHZQAItu2L6+SzYOjRqZcwDYt2Zkk6aAj5aKuvw0iQyk+R+YmWGLnYR6rK/4zcVpZHThg40z+Y3mb3G3cpcO4rVbGttCNR0HK91jZiJPZIde9iBpzJG6v8AxNQknJcRJBkj5+iLgt+KZUEOa5hIEuB3G5Dh9lZXdXsKWJNQEWGbtDplKEN9oaocc7HO5iRB77LZTxWHfB929pMyMwsYto3T9kOUq6txSoaBpvoNLpH/ADBTDXAC8GBEk7rDTqm4BgG94nr2oRCpw+jUA93WaCQC5tR0EbG5sQg+K4O9hPwmN2wfTVEs+3TcLwRqAve97oIDYcN+Qty2OyJYOgKs+5xIcWggtJYYGhNzPhK4Og/KdbjpEfJNVqSNMxBnN+bunkliSx1GIpQ9zQ5+YSfhbqOYjTXmqKBquDhkPZn8kNBtN2t1gIBhsSWunR02M3156+qM0cXVa8vpmJMkie11MG/irhsTwlfEUxmonLEHM2C7XYGeeisPtNih8derfke/YkAa7BZcZjs0El4fJsGjLqYjLBGvJLB4pgA94dNnAkazEbDxUw36UDGh5DC8lpP5g0nXaG2W2lhaQguYXg2ltQDfUtidJVFSnhqhntsJJtbKNdCYgdFW7hTdWVacTbNGaOdkF7qrKbnt9y4tmxmHDzm0qFOs03dAgAQBfvNvVU4jA5SJrNcdyJyj0uVQKXahrwRzgD5qs2N+GDHOygOM6aa9brQ5jwCbNjaTJjXayGOpQ6XF0fveNfkiWHrYf/xQO1GY5joYJEjQjTdXak4RRT4gTobp3cRdpmNlmxHDHMOem4ESdHAOH+kGyzPwlWCWtgQZJI+iaeIjT4xUbo/zVn96qgJGfuI381zzmPJgQO7X0V2GpVG2yXj9I85Oiny3Jk9umoe3FUDQO6unwuCn/v3XMz7sdIFttTdctXNTSHEaxNvSypdXduAPC6dNd/brj7R1jJdVYw2FmXte8DuSw3tHiGD/AKoLc15gSTfSL81yRxmsi5OuW8d5U212udYeep8YsnSWV11T2qxFKSKFOnJF204kaxOvqrKHtr/9ZaTEnO/nyuuUdj8zWgudaRBNhvYbKuoHQCcrgepJHLqPFOja9Qw3tbQNOMzWvdYZXEvBOhOfKCOhVOPompTzECoTsBHO+VstPfJ0XlclpkFbMBxerSILajh0BMHoRuPFMb3p1r+EgE5s4PIUmkeaS5ivxuq9xcWUyTvk/dJXszizVa1VuUkxB0DSI5i6uq8eLxkeD3knLPMMBAbK20OLySHsDwdefz1lDse+i53ZEA7XELKSszMW0ntAfzkBCVPGw6A4RO0gx0OoK0HC0Wgloe42IDjaO8XWB9QBxAZAvvPzUutZKKYgsPaDiD0kk3N5cOoukHhzYdL2gzbUHebIdQAzCQAL6k3RLCZc1wQDqMw079f6qysWLsHSa8dknld0Ed4A5LR+BDSXCxEHNmkDks5N+wSwD8pLSR4eC0NxDmg3a5oEGbEg28ESIe6eQDnB0kls/wD6HyVVWi2YMkcwIM9QU7MWx40LTNoMi3NKJgZxe/6T4yqlXNpYcg/EHAWmwnwmyrFGiBJc+Y0bcE9/JVim50wWmNy75BQbgHuNyfAeGyGJsrMB1qR3ffUqDcTT3Y9x5jKO+R+60YbglR3wtPebDoL7rM/DPa45w4bRIA8Nyhh2PpAhzmO/3AX22KTsVP6o5x/TzUKNQA3bPKxPTUKt9Zuzo8T9UMEw6m9gEZY3Bknv/ZTwWBpPJzVNNASMxkwAwOgctSgn48by/wAPrFlS6uc8tpjLtJv5qa140T4jTFGoWdqAdLT5i3O6txOMbUa0F8a9r3cuAOzjvflzSqY2hVaGVWuY8Bvap6QARBm893JZfwAmab2uvaXCdtif5CsTIswL6gHZggf4bfeVvpVzlIqgRcja9rm6wjC1IGQESYte/fz6SsNShVl2YPOXWR80TNFaWJYNzH+Ex6x3KnD12FzpOjSZJ1iDAi5KFiTB5dbLVSeDMNaTzJN/BUwVw/FWg2ywDYAFx7yXarXXqPeew1pMSckSZ6EEn1QCq4OGkHu9NVY6m5h8iHN28hZE0UwzKL3ZHNAsbuIBmLAQNZ2VR4czMGguAPMeWpVVLFtIiplcBpPxDn2hr4oi+rRY2afvG75CczPkTyQl0PxPD6bXFpkv2GYRO1wTbqFnNAhxY1jjH+ryLdltFSR2QxzZEm8t8CJGuo5LY59NhBDsvcCba7mx+6LewRzWuMmB/OQVgwdM7kX3No7+aPYrDUqrZeKYBuC34tYGg9NEMPDbj3Qe4AS6NPCP6ImYHVMMAbXHNJXjDt/h/ZJOgTw2CpljpYNCf/WfmhVfBszfD+aPn9kkllqJVMGwUswF5F5PI9UPyiCd513TpKqLtwjDTktBJgzHRBaQh4i1wkks1fg2PeQbHXXnvuVma6ySSX2s9LXGJjko++cCLlJJaT5WnFP56KIxjzMuNuqZJZWNlHHVKZBY9w1Ov3XU8PP4m9cB5yzJABsLXEJJIk9MfFcIymxxY2Ntzy595XL49gBEckyStTj7VUPmlXeW6EieqSSnw6/ySa6RdX4Z0ggpJKxz5elrnFsAEgTsSEY4e8tY4Ddl/EkHXoEyStZiVCi3NlgZXVHAj/ST4XCx8Vota3sgDtt07kklVNwemHPggEdUsQ3K4xI21OkpJIysqCaMkCZ1i+++qzUyQwXOsanqkkiX0nwnGvBjNZ1iIEEQRpHqrH3eQSSAYEkm3K+ySSk9nJpwtYtc4NMCQLWsTBE8kXxtMU2DJ2ZI011Z5alOktJwFjhmOglokgfIckkklxvt1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data:image/jpeg;base64,/9j/4AAQSkZJRgABAQAAAQABAAD/2wCEAAkGBxQSEhUUEhQWFhUXFxcXGBcYFx0cFxodGhgXFxgcGBgYHyggHBolHBUXITEhJSkrLi4uFx8zODMsNygtLiwBCgoKDg0OGhAQGiwkHCQsLCwsLCwsLCwsLCwsLCwsLCwsLCwsLCwsLCwsLCwsLCwsLCwsLCwsLCwsLCwsLCwsLP/AABEIAMMBAwMBIgACEQEDEQH/xAAbAAABBQEBAAAAAAAAAAAAAAAFAAECAwQGB//EAEEQAAEDAgQDBQYFAQYGAwEAAAEAAhEDIQQSMUEFUWEicYGRoQYTMrHB0RRCUuHw8RUWYnKCkgcjM0NTokRjsiT/xAAYAQEBAQEBAAAAAAAAAAAAAAAAAQIDBf/EACIRAQEBAAICAgIDAQAAAAAAAAABEQIhEjFBUQMTQmFxBP/aAAwDAQACEQMRAD8A7BPKgpL0nnJKQUE4QTTqKcIJJwohOgkE4UQnlA6cFRThA4TqKdBJJRlPKKeUlFOqHKZMUkDppTJJoSUpJlQ5KZMkgdMmTIHKYlMkUClMUioqBJJklRAJKMqUrKJAqQKgCnUEwnCiE6CSdQUpQSCSinVVJJNKSgknUUgVRJJMCkCgeU8qKUoHSTSkUCKcqKRKoSSSZA6ZKU0oHTJkyKcpikVElA6iUiUxVCSTSkqdK5TgquVIFc0WBPKrCkCgmCnBUQU8oJykoSnlBOUpUZTygknBUAU8oJpSogpAoJpk0pAqiUpSopSglKUqMpSgeUpUZSlA8pKMpIHlKVGUkDkpimlMqqSjKaUxKByVElIlRlA8pKMp1TIpzJw5ChWO+bxCh+NdsuWg0CpBC3Yuo3VobbcfdMziFSIBAB2TyBXMnDkOc+sBMGO6VU3HnQ6poL5k+ZYG8QERlvzn6Kp2POw/nmnkCmZOHIaca46Njn/JU6ddx0TYCGZPKwmudyB4qRxjG3cTfS1j4myeRjbKkFlpYlxDnNpktaJJ6eUIVU9oqk9kNA5RPrKanp0QYVMUCua/vLUaYLmTyICJcP8AbRh+IAc4+xTyOhJ1MqBCbEe0VMjTXTZZ6XEmP0MHkU1V5KaVS+sqziFdMapSlYvxSl+IV0xqzJpWQ4hI4lNMa5TZllFY8lH8UmmNeZNKytxPRSNdNXGglRLllOKTfiwmmNRKaVh/HdCVEY4zGWyaN8pLJ+J6HySV0yh1LI7n5qDmNB0KGDidMfnP+35SrRxmnBPvJj8sXPdaPVc2G2pDtS8jvlRGFJ+Eu8lno+0jALU3Tv8AD6KY409xHu2vPQaqL0N8PxNZlnQ5vI/SyKteyp8bR/O9c5h/xb5imG9XuA9AU7ffh0VMRSA/zE/JF6G6/CqZHZDh4W9VFvBm6kjwM/IrDTxNEmHV3zf4WQD3EklZ8e2mQTTdUgbkyf8AUNh4JqtHEcNTZo+B119AuexXES0w05vMeipq4nnJAOoHzIVjsUx8Ejpc3PmolsX8O41Vbo0CTrAjXckSi2G4hQqkurlzniwEkt8Fy9Wk0mQ63JWU6zRqHEdwuqmjNX22r0yWBjQ3Rovb7yuefiHuJcWwDe2ms2KapXFpI6LPVqSfjn6dw0RK0ipTOvipsczSfp81ilp1dCvpPYLGSOcKjX7+o2JFufy7lJuJeDIcR9VQ3GUm/wDk/wBoj1UDxBv6T5hQEMLxh7bOJjl9kWpcYY6xgei5j+0Kf6XeiiMawmSCe6yuLK7EV2H8xA8/kp0eJtYbNa8RuT9VxreI5Scth1n1W0e0DcuU0h1Idf5WRfJ0fFOLUjl7BbaczfssRxLZAbUMbSPshdHirNcsjkXR9LrS3jtNv/xW2vd5v4Igg3MbSD3JGm4bHyQqv7TcqYZGzWj5rOeOh/8A1H1I5CAmLsFjVcNk5rGLx5rn248F0g1IboJafMEQsxxnaJkn/N+wTDXTe9/xD1UHV/8AEED/ALVhsS62gm3qr6fGWRcPJ8IQExXM6+isdUJ5ju/koL/bhn4LeqsfxwflZ5u+gCpomKj/ANZ8ykhg467do9UlTWZ+EJ0ASdg41A7wD9FgpvcDIeR4n5JnVCRJJ1ub/IlTtkYwjabb9gkX7Rgd0EiVDE8Qcb+9a3kGENH/AKoA8E789BHmAqvdzqPNTEdLhsO58OHaJ3Ek+l1fVp1G8wP5zXNYeq+kczHOadJBA+Sd+NrOdmdUcSdyZ+aHocqVDHbnpaPVUk1Bem8+fzBQ9/Ea7ol5cBsQI8ojZN+MfuPJoA9AoN/4uqLOaHdYup/iGnVkHeAUMGMPMjwUjijqJ+iGNLqYO5HeP6Je4MWMhZxjHaBx9VdSxzmi9x1mFRB2H528Pup+6MXylaBVa74SWnkbt8+SrqZtxMchZRVbadr/ADTg7SfBN7wjbzEqBf8A4W+RVTVlMtH6vFWS2bNHj9VTTf8A4fJW+75fL7IaZzm65ROhuf5ChUw4cJbAPKUnmBMjz+hEqP40EWM+H1RURg6m3zUH0Kg1AV3vSdB6/RaPwtR4gNJta31lVPbA5r4+UH+XU5fEmCNyRojeE9lcQ4T2GDqfoJWyn7GYj9VOJ6T6hCOXZV5wesp3gDUeq693sVWHxObHObeYWDHcHrUfibMHWQQe5F7c82mHD4Sk4FvPuRUna7fWVmr0P8U932IQ1kDp1n+eCYtje3crqeCNRwY2S42AgfRdPT9garacmqPeG+Tl4zqqs7csaIIkHyCaGiDB5zAv4Sr8TgKjHFoIsYNx8lU5rh/RBP8AFnYu8gksjn1P5H2SVxMo9jOCVaV307c/3WOthnCR7t1tYBkRqvcm0WukEXt3J3YZgMhoBPT5rl5xcrwerhnASWPE6S07rK7u8174Y3Cyu4ZReCDTYZn8o31V1HhAqCdD529QnNQdY7l7ZW9jMI+Zpi42m3dfWy5viX/Da5OHda0NNr73U8ovbzhrm7g+SlmZr/X5r1Jn/DNmSHVDnOpGjbaATdBsV/wqrXLKzD0LSD8ypOUXxrjaWGzyaZBjY6+kp30HtEupeIJ9QVZxTgNTD1TTeWBw3uP2T4Vr9NRBsCDPh4rTLK5wMGDfqCkHt6+SI1sA10NDXtcfy5CT5QfkoV/ZxzRcOOhNjIQ7+GCW8jKsp1I/V/PFXt4e4iGuNuc+HWVYMG9p7Tmt1EPtprqqikYgDRxUyZ/OPO/yWpmEaP8AutJnQNzA9xB+UpANbYuAm0lqhuM0tOk+f7K+iBNqbn+a2DATvTcdAA4AxzEJfgDEgQOc/wAKL2qbw8RORrJNi52neFMYem0dpzD3AlL3VQHWR0I/noovqOBALZ6j6kBF07H0WmbHw+6IUeLNA+JoO0QD03QuuDs1ogSe0lgpP/ZJJ0AP2+SGjh9pWMIJdyGhJ8ei34f2jwzgQamus2PqFyVXCPc8j4ToQXDUbarZQ4UwGa9ekGjrLj3QqeTpKGPoNcHDEjukb8yNUewtWg9s2yneBBjmCL9687r1sKwzRDyR+qSPDT1VGL4u3SpJkRFtOgGmqYl5ye3eYs4KqC0Oa06S0A3H9EAxmDoAGC9/I5Q0eZKAcP4tTnLmLG8mszPPjpCMUMXTcHFtPsNAu549446abBMxP2Tl6Nwqn2xkDRe7wMxHWdAjrMvvBlqOqZIl2YcrgAC4QXFY93u2tYKbGmYEy683JNlzpw9dj39sy6Jy+kCysmp54I4vD0alZ4LwDmOpjuiVqo+z1N0AVhe3xhBamVrprXdp8V53JCuZiml0gmI/KBr3EiVc6Zn5e+xx/sS2f+q3/e37pII7EumwqHr2R6JJlb/bPp6xV9oMMyZrU/8AcguM9u6AflpB1Zx5CG26u2XnJoNIdDpIiCG23mNBtCB4yo8mHHwDbmSPFY8U5fkr15/tzhgYcSHEDS400stzfarDlstLyLQcsi/cvEakXIIE3y5oygTaOdlqw4ALfdunMRLMunIEnfxV8Wb+X+ntdD2qw35qhbtLmuAt1iFpPtVh2xBcQdCB97rwhtatTLmw+J+F3Xv308kVwmCr1RLXNb3iBz7tFm8JVn5r9PYGe2mEcY97HeCO/VRxPtRQvFUEbkbd68qxTi0O99DhHZyNsZ3aTaLa3WPA0XOEguDQHOcYJa2NPloUnCH7ruPTMXi8Fi4FciYIBJjyW/hnDKNN2alSpnKDDoGbbSOa8WfiH04mxN9IMFasNxx9PRx75n1WvGs/vm9x71Rpsac8S9wA62lXVKDHHNlExrv4rwuh7U1mmQ4zzm/mimG9ua4sXnxj56rF/HWp/wBHD09Ex3HMPhMlOpGeobNi/IE8gh/E+OUO17wBuXXM2Wydh17l57xCvSxNQVKpql1rh0xBUsVQoVpPvnhx5mQY0md7lWcVv5focxntW0uAZTbAs05A63KDEDohdXPVDnhji3UuLG5R4AqvBcGZIJq5ojaPKEVxOFqP7PvQW6BsbcvJXpmXl8gg4e58lrOzE5tPkY8FQylVaC5jXREG9o8tF0DOAmncuc3MLANAO3NbBw8CDd2kmBI5SQbaK61NcvQxNQfkIjcG3cbFajjqxgZGHrlP3ufBdKzDUoJeC5236e/s7JxRizabgOhO4N5J6+CLl+3KcTpVmDPDQHyQ3QiOYuboHisTW3c4dASF29XA5iYJH6i4TYDl39VTV4BLQ5rpdNhk18B/Lqys8uNrhWse42JnXr16p21nMOo/1XPr3LsanDatMh3uIG5yWPfIso0OE+/k6u5REdLXTyZ/V/bk6mLe+3vLcgQ0eQWdrm7guPO66fG+yrg8gNfpINx6a+aHv4K8DU90/MLUrny4UMZXy2ZrzV1E1CILrE31RbC8HfyF41+yIM4YWgjK0noYjw3S0nC1i4dhxPZYahIPUd0EFFMNXdTeCKcW0OXNPNpI7I8JWR2FjW2twforGMbaXTlPZB07+ajfGYHYv3b9GODw7tO1zGb3Pgp1uEVDSzhwbB0gAxzkdyK4unVZm7THTs2IvrBIVXC6rmTNOA4gOdqCNDaL/wBU08JvYGKTR8RM77fRJbcT7vM7/wDncbm4e4A9wISV1cctwzjbqL5hpnZwsNpBFwt7MRSIGdjpcZkGRv4nVCGVcxa10ACxJAGmwPOBuoYbF+7qAvBDZkCI7j1WGs1pqMZm7JGWJAi574WvDghpyyHA2IP28Fnp8VzVS6G9q0wBvqI6fNFKOMYx7QSSHOFzIgTt5BXWLx7YBXfmuZ/zX79UXbjWOo5XCalOcpDoGUndu7pKp4xSbOcPzAmPDoO+brIHUj8LiHbE2b90YssrdhqoMNMxJjfwO8LfXo5GuDSWyDmAE9kjmOaAE7A31/hCNcOxVOG5oaTEud4TpPVKvH6Aqr2nswWkSe1eeQss9OrGvkj3FuHCo6WuaYtnaQWkX+LeZGsIDiqZacrwQ4aHY+O/empeCRqjqPkpCqe/qqX0i1oJ38lKnOswN+SuseIjh2viQCI62TjEfq9BBVDqzwGguDWnTkdlnrUXDWCLXBCaviL0KoAnOR91dTxbgbE98/RCKeHJaS0i02WR9dwMGUay47mjxN4b2i4naXwNLXS/tCpMjLfSHa9fRcjSxDo0BA8/5+6up8RY10vH3HQKY3rsqHGKshsDQicxA5yduS0UuMnL2myTFmvmD0+y4ilxJodZ7hMjTbkSPmibGkgHODB0deRzsLdJUxqW/DqX41rjGaJ/VMjoJCtrNbTLS7E5G7QCfQFcrjuLuYxpZNtTla5vqZB0Q3EY6pUILy0DUSMjj5DokW8nbs4o5riKdUPZNgbE94haW1swtTaS6xAqZY74MLkKWPyN7DXb3Ds2036arK7j7jyH+YCBvY6pjW/b0J2XKQx5m3YzSLazm1v8kGxPvHm7psbQSbd+g8UDpe04Pxsa482ktJ6clZ/bFNxBNM9Rmn6BFuUX90JBHZIAjtSSf8oWtlUgjfMDfKd+XLvQOnxZkHKwNk6+Nr6q7+8+VsdlxAgZpjfX9XinabILYMNvmMg7TI9Spe5pyWkMHWB4HMJQIcfzuaHuphoGgJgdAJ11t1VlPilJ9nOp6GO0Z6bIuwZPDKL3wH9kkc/spnhtIuIZ2bwCTIEbz1QqnTzDsOYTyLrDr18JWE8UxDCGh4DWkwGtlpi1/PdF6GH4dpNy09ZA+iSGu4tiZ7LZGxFOySJkcNUwABBLmucSJZMnnqOf1WrjPBpGenaGlxaXAwAYsf4bhEMVwANMPe1sQQ4Hsm09kwep1T4Sk9gJZVBBlriHC4OhyzrbVKY5TDU7EyBlEjrERHWSiAxpqiHiS0QHAQRfcckRrYWg8kkuBFjlbqeu2qi7gj5a5rs07FrpMdCLolioV5pOaQC61oi2oII0j6rN+FLWF5gxsDJ8eS2/2LUc6AWNfmuMwBExqALdy11MI5nZrsd2B8WR2gEagX21TWcCG4pn6PWPVaQGvB920jkM0wN55lVFlGC4PBAMZCIdv6KeFqsk5bWmMwmRpBKM+KAws/CSHDUHUdZGyuo42o0hlSCBsWgwtmIIOQhpa46vAjNOuliBdYq1DKZgu6jl3oZfh0eEfTeNBUYZ7BAmbwcpuEPxvAHC9MiHTINgDNhffS9gsDeJyIYwBw/MPiO2s8lLDYyqDE6XIdBb4jZGuvlcOEkE5yOzBI/ZZ8fSNMG9u61+hH8hHMDXfUEOaM2oLeydRoII2CzYvB1WkOcx3adcatJ2sRdTV8ZnQFRY57YacxFyIgj9k/vG6Olp5m/gt+N4REuLwx0c4v1Akg2WL8DIP/NaQNQXAHwDrnwVZ8T+8dIIaxwtoYJAvEbaLOaJfIbMC+UxI7lM08wAzttzn5q6nSAggtvrGvmEOmBzYs5sHnCTajhEPR4ta8TLZFo6d6VPg1ACX1DPIMDvCzhEKmQEOId+ryH1Wmjip/O7b4wDpynRG8HwbDO+OrUaItDQZ5aTC3UfZ3CR2cQS4mzdJ75bb901ZAHDYiHyWsezq2CfW37LRiDQtlaJ3Bcbd1iLfVdTh/ZimGyWtcdDmqHvsG/dVu4HTdYU9D2spJMc23N9dVHTK5GixgPxOy8w1s9LErXTbQIs509QMtvFdE32YoA2eZ1ylrsvjH1hYMRw4ZrUmuAIvADY66IZkA6rGSO2I8fpKpfUbJhodGn9NIRvGYBxMZcNBH5TBHf2tb9VScGRl/5dLoQHGRr2nE5VWLOwg4kCwAB6N+uqq9+NzcW0np3ovjcDmFmxJAAaB2j5krVgOAhpBqhzBqR2c/P4bwOpTTK5+i8l1i+dLA6+aND37WT7xwG+YRr3d3otZ4U4PLWU40Ic7rpyGnVYuPYc0WNzOOd13NbaADaep7kqyWI/8w3NR8pIa7i7Bo18dXSfOEyZDYzYXj+R002ZBJOXNLenZIRL+8YcIcwZXmHZQAItu2L6+SzYOjRqZcwDYt2Zkk6aAj5aKuvw0iQyk+R+YmWGLnYR6rK/4zcVpZHThg40z+Y3mb3G3cpcO4rVbGttCNR0HK91jZiJPZIde9iBpzJG6v8AxNQknJcRJBkj5+iLgt+KZUEOa5hIEuB3G5Dh9lZXdXsKWJNQEWGbtDplKEN9oaocc7HO5iRB77LZTxWHfB929pMyMwsYto3T9kOUq6txSoaBpvoNLpH/ADBTDXAC8GBEk7rDTqm4BgG94nr2oRCpw+jUA93WaCQC5tR0EbG5sQg+K4O9hPwmN2wfTVEs+3TcLwRqAve97oIDYcN+Qty2OyJYOgKs+5xIcWggtJYYGhNzPhK4Og/KdbjpEfJNVqSNMxBnN+bunkliSx1GIpQ9zQ5+YSfhbqOYjTXmqKBquDhkPZn8kNBtN2t1gIBhsSWunR02M3156+qM0cXVa8vpmJMkie11MG/irhsTwlfEUxmonLEHM2C7XYGeeisPtNih8derfke/YkAa7BZcZjs0El4fJsGjLqYjLBGvJLB4pgA94dNnAkazEbDxUw36UDGh5DC8lpP5g0nXaG2W2lhaQguYXg2ltQDfUtidJVFSnhqhntsJJtbKNdCYgdFW7hTdWVacTbNGaOdkF7qrKbnt9y4tmxmHDzm0qFOs03dAgAQBfvNvVU4jA5SJrNcdyJyj0uVQKXahrwRzgD5qs2N+GDHOygOM6aa9brQ5jwCbNjaTJjXayGOpQ6XF0fveNfkiWHrYf/xQO1GY5joYJEjQjTdXak4RRT4gTobp3cRdpmNlmxHDHMOem4ESdHAOH+kGyzPwlWCWtgQZJI+iaeIjT4xUbo/zVn96qgJGfuI381zzmPJgQO7X0V2GpVG2yXj9I85Oiny3Jk9umoe3FUDQO6unwuCn/v3XMz7sdIFttTdctXNTSHEaxNvSypdXduAPC6dNd/brj7R1jJdVYw2FmXte8DuSw3tHiGD/AKoLc15gSTfSL81yRxmsi5OuW8d5U212udYeep8YsnSWV11T2qxFKSKFOnJF204kaxOvqrKHtr/9ZaTEnO/nyuuUdj8zWgudaRBNhvYbKuoHQCcrgepJHLqPFOja9Qw3tbQNOMzWvdYZXEvBOhOfKCOhVOPompTzECoTsBHO+VstPfJ0XlclpkFbMBxerSILajh0BMHoRuPFMb3p1r+EgE5s4PIUmkeaS5ivxuq9xcWUyTvk/dJXszizVa1VuUkxB0DSI5i6uq8eLxkeD3knLPMMBAbK20OLySHsDwdefz1lDse+i53ZEA7XELKSszMW0ntAfzkBCVPGw6A4RO0gx0OoK0HC0Wgloe42IDjaO8XWB9QBxAZAvvPzUutZKKYgsPaDiD0kk3N5cOoukHhzYdL2gzbUHebIdQAzCQAL6k3RLCZc1wQDqMw079f6qysWLsHSa8dknld0Ed4A5LR+BDSXCxEHNmkDks5N+wSwD8pLSR4eC0NxDmg3a5oEGbEg28ESIe6eQDnB0kls/wD6HyVVWi2YMkcwIM9QU7MWx40LTNoMi3NKJgZxe/6T4yqlXNpYcg/EHAWmwnwmyrFGiBJc+Y0bcE9/JVim50wWmNy75BQbgHuNyfAeGyGJsrMB1qR3ffUqDcTT3Y9x5jKO+R+60YbglR3wtPebDoL7rM/DPa45w4bRIA8Nyhh2PpAhzmO/3AX22KTsVP6o5x/TzUKNQA3bPKxPTUKt9Zuzo8T9UMEw6m9gEZY3Bknv/ZTwWBpPJzVNNASMxkwAwOgctSgn48by/wAPrFlS6uc8tpjLtJv5qa140T4jTFGoWdqAdLT5i3O6txOMbUa0F8a9r3cuAOzjvflzSqY2hVaGVWuY8Bvap6QARBm893JZfwAmab2uvaXCdtif5CsTIswL6gHZggf4bfeVvpVzlIqgRcja9rm6wjC1IGQESYte/fz6SsNShVl2YPOXWR80TNFaWJYNzH+Ex6x3KnD12FzpOjSZJ1iDAi5KFiTB5dbLVSeDMNaTzJN/BUwVw/FWg2ywDYAFx7yXarXXqPeew1pMSckSZ6EEn1QCq4OGkHu9NVY6m5h8iHN28hZE0UwzKL3ZHNAsbuIBmLAQNZ2VR4czMGguAPMeWpVVLFtIiplcBpPxDn2hr4oi+rRY2afvG75CczPkTyQl0PxPD6bXFpkv2GYRO1wTbqFnNAhxY1jjH+ryLdltFSR2QxzZEm8t8CJGuo5LY59NhBDsvcCba7mx+6LewRzWuMmB/OQVgwdM7kX3No7+aPYrDUqrZeKYBuC34tYGg9NEMPDbj3Qe4AS6NPCP6ImYHVMMAbXHNJXjDt/h/ZJOgTw2CpljpYNCf/WfmhVfBszfD+aPn9kkllqJVMGwUswF5F5PI9UPyiCd513TpKqLtwjDTktBJgzHRBaQh4i1wkks1fg2PeQbHXXnvuVma6ySSX2s9LXGJjko++cCLlJJaT5WnFP56KIxjzMuNuqZJZWNlHHVKZBY9w1Ov3XU8PP4m9cB5yzJABsLXEJJIk9MfFcIymxxY2Ntzy595XL49gBEckyStTj7VUPmlXeW6EieqSSnw6/ySa6RdX4Z0ggpJKxz5elrnFsAEgTsSEY4e8tY4Ddl/EkHXoEyStZiVCi3NlgZXVHAj/ST4XCx8Vota3sgDtt07kklVNwemHPggEdUsQ3K4xI21OkpJIysqCaMkCZ1i+++qzUyQwXOsanqkkiX0nwnGvBjNZ1iIEEQRpHqrH3eQSSAYEkm3K+ySSk9nJpwtYtc4NMCQLWsTBE8kXxtMU2DJ2ZI011Z5alOktJwFjhmOglokgfIckkklxvt1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www.vokrugsveta.ru/encyclopedia/images/thumb/8/88/Atlantic1.jpg/370px-Atlant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48880"/>
            <a:ext cx="5175250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91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86075" y="332656"/>
            <a:ext cx="3607973" cy="5788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OF WORDS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2974" y="1441952"/>
            <a:ext cx="61141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 Robota nie zając, w las nie </a:t>
            </a:r>
            <a:r>
              <a:rPr lang="en-US" sz="2800" b="1" dirty="0" smtClean="0"/>
              <a:t>ucieknie</a:t>
            </a:r>
            <a:endParaRPr lang="ru-RU" sz="2800" b="1" dirty="0" smtClean="0"/>
          </a:p>
          <a:p>
            <a:pPr algn="ctr"/>
            <a:r>
              <a:rPr lang="ru-RU" sz="2800" b="1" dirty="0"/>
              <a:t>Работа – не волк, в лес не убежит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9698" name="Picture 2" descr="http://alimero.ru/uploads/images/00/04/39/2011/05/22/b7ef4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08919"/>
            <a:ext cx="5760640" cy="3859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in-yaz-book.ru/flags/pol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256" y="746712"/>
            <a:ext cx="1178372" cy="69524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6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86075" y="332656"/>
            <a:ext cx="3607973" cy="5788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OF WORDS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519" y="249139"/>
            <a:ext cx="13035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50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3518" y="1556792"/>
            <a:ext cx="82929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What do the words “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Чумацький шлях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”  in the Ukrainian language mean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: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ru-RU" sz="2400" dirty="0">
                <a:ea typeface="Calibri"/>
                <a:cs typeface="Times New Roman"/>
              </a:rPr>
              <a:t>Млечный путь 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ru-RU" sz="2400" dirty="0">
                <a:ea typeface="Calibri"/>
                <a:cs typeface="Times New Roman"/>
              </a:rPr>
              <a:t>Очаровательная шляпа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ru-RU" sz="2400" dirty="0">
                <a:ea typeface="Calibri"/>
                <a:cs typeface="Times New Roman"/>
              </a:rPr>
              <a:t>Весёлое путешествие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ru-RU" sz="2400" dirty="0">
                <a:ea typeface="Calibri"/>
                <a:cs typeface="Times New Roman"/>
              </a:rPr>
              <a:t>Бубонная чума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867" name="Picture 3" descr="C:\Users\Ulia\Pictures\наташа\Рисунок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950" y="3212976"/>
            <a:ext cx="412093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8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86075" y="332656"/>
            <a:ext cx="3607973" cy="5788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OF WORDS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69318" y="1282472"/>
            <a:ext cx="5905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Чумацький </a:t>
            </a:r>
            <a:r>
              <a:rPr lang="ru-RU" sz="2800" b="1" dirty="0"/>
              <a:t>шлях – Млечный путь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r>
              <a:rPr lang="en-US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1746" name="Picture 2" descr="http://image.tsn.ua/media/images2/original/Jul2011/3834616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7" y="2206774"/>
            <a:ext cx="5671983" cy="4253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kulinary.ucoz.ua/flagi/ukrainskij_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530" y="622097"/>
            <a:ext cx="1178372" cy="7850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40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771800" y="767408"/>
            <a:ext cx="3268202" cy="5788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RECOURSES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2204864"/>
            <a:ext cx="7920880" cy="2535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1. Ундруль Н.О. Статья: http://festival.1september.ru/articles/644558</a:t>
            </a:r>
          </a:p>
          <a:p>
            <a:pPr>
              <a:lnSpc>
                <a:spcPct val="150000"/>
              </a:lnSpc>
            </a:pPr>
            <a:r>
              <a:rPr lang="ru-RU" dirty="0"/>
              <a:t>2. http://en.wikipedia.org/wiki/Russian_language </a:t>
            </a:r>
          </a:p>
          <a:p>
            <a:pPr>
              <a:lnSpc>
                <a:spcPct val="150000"/>
              </a:lnSpc>
            </a:pPr>
            <a:r>
              <a:rPr lang="ru-RU" dirty="0"/>
              <a:t>3. http://yandex.ru/images/search</a:t>
            </a:r>
          </a:p>
          <a:p>
            <a:pPr>
              <a:lnSpc>
                <a:spcPct val="150000"/>
              </a:lnSpc>
            </a:pPr>
            <a:r>
              <a:rPr lang="ru-RU" dirty="0"/>
              <a:t>4. http://www.123greetings.com/world_languages/</a:t>
            </a:r>
          </a:p>
          <a:p>
            <a:pPr>
              <a:lnSpc>
                <a:spcPct val="150000"/>
              </a:lnSpc>
            </a:pPr>
            <a:r>
              <a:rPr lang="ru-RU" dirty="0"/>
              <a:t>5. https://lingos.co/blog/russian-10-reasons-may-want-learn-russian/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88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0648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07704" y="260648"/>
            <a:ext cx="5299136" cy="5107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KNOWLEDGE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2884" y="1466335"/>
            <a:ext cx="71257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How many countries are there in Europe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?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47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50 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52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39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5" name="Picture 3" descr="C:\Users\Ulia\Pictures\наташа\Рисунок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87" y="2348880"/>
            <a:ext cx="3782889" cy="381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90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07704" y="260648"/>
            <a:ext cx="5299136" cy="51077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KNOWLEDGE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2810" y="1344250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50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260648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http://inotur.com/images/0000008911-evro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021" y="2420888"/>
            <a:ext cx="32385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12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0648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07704" y="260648"/>
            <a:ext cx="5299136" cy="5107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KNOWLEDGE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7526" y="1460977"/>
            <a:ext cx="74493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How many countries are there in European Union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?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25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50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28    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32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384" y="6458851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Ундруль Н.О.</a:t>
            </a:r>
            <a:endParaRPr lang="ru-RU" sz="1200" dirty="0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321617" y="6021288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9" name="Picture 3" descr="C:\Users\Ulia\Pictures\наташа\Рисунок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93863"/>
            <a:ext cx="5297487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03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1044</TotalTime>
  <Words>1544</Words>
  <Application>Microsoft Office PowerPoint</Application>
  <PresentationFormat>Экран (4:3)</PresentationFormat>
  <Paragraphs>508</Paragraphs>
  <Slides>63</Slides>
  <Notes>63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4" baseType="lpstr">
      <vt:lpstr>Твердый переплет</vt:lpstr>
      <vt:lpstr>QUIZ EUROPE IN BREAF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Nathalie</dc:creator>
  <cp:lastModifiedBy>Ulia</cp:lastModifiedBy>
  <cp:revision>102</cp:revision>
  <dcterms:created xsi:type="dcterms:W3CDTF">2011-02-06T14:34:42Z</dcterms:created>
  <dcterms:modified xsi:type="dcterms:W3CDTF">2017-03-27T15:06:43Z</dcterms:modified>
</cp:coreProperties>
</file>